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70" r:id="rId4"/>
    <p:sldId id="271" r:id="rId5"/>
    <p:sldId id="274" r:id="rId6"/>
    <p:sldId id="272" r:id="rId7"/>
    <p:sldId id="273" r:id="rId8"/>
    <p:sldId id="265" r:id="rId9"/>
    <p:sldId id="261" r:id="rId10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FF"/>
    <a:srgbClr val="410157"/>
    <a:srgbClr val="470F51"/>
    <a:srgbClr val="260080"/>
    <a:srgbClr val="73BAFF"/>
    <a:srgbClr val="0000FF"/>
    <a:srgbClr val="59315F"/>
    <a:srgbClr val="CC0066"/>
    <a:srgbClr val="FF9900"/>
    <a:srgbClr val="002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A191A-689D-44FD-826A-BCB4D5D95256}" type="datetimeFigureOut">
              <a:rPr lang="de-DE" smtClean="0"/>
              <a:t>26.07.2024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82C61-58F8-4496-B27A-E5A6637BB7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230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9872-B065-4009-B50B-1B42DAE2661C}" type="datetime1">
              <a:rPr lang="de-DE" smtClean="0"/>
              <a:t>26.07.2024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05F0F-282E-417C-B9B9-AE85E9414F18}" type="datetime1">
              <a:rPr lang="de-DE" smtClean="0"/>
              <a:t>26.07.2024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 durch Klicken hinzufügen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90B3-4CB5-4B2E-822F-2327C419C237}" type="datetime1">
              <a:rPr lang="de-DE" smtClean="0"/>
              <a:t>26.07.2024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0295-4B28-4071-9834-529894551407}" type="datetime1">
              <a:rPr lang="de-DE" smtClean="0"/>
              <a:t>26.07.2024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DB2-22A3-4C15-8E34-CD3B8B07D6A7}" type="datetime1">
              <a:rPr lang="de-DE" smtClean="0"/>
              <a:t>26.07.2024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A145-A510-431F-95B3-2C98AB3EAA42}" type="datetime1">
              <a:rPr lang="de-DE" smtClean="0"/>
              <a:t>26.07.2024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7DEAF-E833-4237-B585-6B902A3CADB0}" type="datetime1">
              <a:rPr lang="de-DE" smtClean="0"/>
              <a:t>26.07.2024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2E9D-B3A6-45B1-BF05-4C15A06FF462}" type="datetime1">
              <a:rPr lang="de-DE" smtClean="0"/>
              <a:t>26.07.2024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F191-464D-420A-A442-91434CBA2C84}" type="datetime1">
              <a:rPr lang="de-DE" smtClean="0"/>
              <a:t>26.07.2024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9103C-B028-4F08-87A5-FB9FFD870F55}" type="datetime1">
              <a:rPr lang="de-DE" smtClean="0"/>
              <a:t>26.07.2024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983A-0ED6-4306-8152-7679AF9C0D22}" type="datetime1">
              <a:rPr lang="de-DE" smtClean="0"/>
              <a:t>26.07.2024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45664-F797-4370-8775-0ABB3015A68B}" type="datetime1">
              <a:rPr lang="de-DE" smtClean="0"/>
              <a:t>26.07.2024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232756"/>
            <a:ext cx="9144000" cy="5328591"/>
          </a:xfrm>
          <a:solidFill>
            <a:srgbClr val="0080FF"/>
          </a:solidFill>
        </p:spPr>
        <p:txBody>
          <a:bodyPr>
            <a:normAutofit/>
          </a:bodyPr>
          <a:lstStyle/>
          <a:p>
            <a: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  <a:t>Verwaltungsfortbildung</a:t>
            </a:r>
            <a:b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  <a:t>Gemeindebüros</a:t>
            </a:r>
            <a:b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b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de-DE" sz="3400" dirty="0">
                <a:solidFill>
                  <a:schemeClr val="bg1"/>
                </a:solidFill>
                <a:latin typeface="+mn-lt"/>
                <a:cs typeface="Arial" pitchFamily="34" charset="0"/>
              </a:rPr>
              <a:t>Bereich Finanzen</a:t>
            </a:r>
            <a:br>
              <a:rPr lang="de-DE" sz="34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de-DE" sz="3400" dirty="0">
                <a:solidFill>
                  <a:schemeClr val="bg1"/>
                </a:solidFill>
                <a:latin typeface="+mn-lt"/>
                <a:cs typeface="Arial" pitchFamily="34" charset="0"/>
              </a:rPr>
              <a:t>Barkasse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0" y="6525344"/>
            <a:ext cx="9144000" cy="369332"/>
          </a:xfrm>
          <a:prstGeom prst="rect">
            <a:avLst/>
          </a:prstGeom>
          <a:solidFill>
            <a:srgbClr val="73BAFF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rgbClr val="410157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de-DE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568" y="36004"/>
            <a:ext cx="5081432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626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Barkasse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de-DE" sz="2000" dirty="0"/>
              <a:t>Jeder Mandant (KG, die entweder alleine oder in einer gem. Haushaltsführung pro Pfarrsprengel geführt wird) hat eine eigene Barkasse</a:t>
            </a:r>
          </a:p>
          <a:p>
            <a:pPr marL="0" indent="0">
              <a:buNone/>
            </a:pPr>
            <a:endParaRPr lang="de-DE" sz="2000" dirty="0"/>
          </a:p>
          <a:p>
            <a:r>
              <a:rPr lang="de-DE" sz="2000" dirty="0"/>
              <a:t>in der z.B. die Kollekten eingezahlt werden und </a:t>
            </a:r>
          </a:p>
          <a:p>
            <a:pPr marL="0" indent="0">
              <a:buNone/>
            </a:pPr>
            <a:endParaRPr lang="de-DE" sz="2000" dirty="0"/>
          </a:p>
          <a:p>
            <a:r>
              <a:rPr lang="de-DE" sz="2000" dirty="0"/>
              <a:t>aus dem verauslagte Kassenbelege beglichen werden (z.B. kauft die Gemeindesekretärin ein Paket Briefumschläge)</a:t>
            </a: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2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75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Barkasse Ablauf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de-DE" sz="2000" b="1" dirty="0">
                <a:latin typeface="Arial" pitchFamily="34" charset="0"/>
                <a:cs typeface="Arial" pitchFamily="34" charset="0"/>
              </a:rPr>
              <a:t>am Anfang des Monats: </a:t>
            </a:r>
            <a:br>
              <a:rPr lang="de-DE" sz="2000" dirty="0">
                <a:latin typeface="Arial" pitchFamily="34" charset="0"/>
                <a:cs typeface="Arial" pitchFamily="34" charset="0"/>
              </a:rPr>
            </a:br>
            <a:r>
              <a:rPr lang="de-DE" sz="2000" dirty="0"/>
              <a:t>einen neuen Aktendulli vorbereiten für die Abheftung der Belege und fortlaufende Nummer für den neuen Monat in Navision einlegen (Vormonat +1)</a:t>
            </a:r>
          </a:p>
          <a:p>
            <a:pPr marL="0" indent="0">
              <a:buNone/>
            </a:pPr>
            <a:endParaRPr lang="de-DE" sz="2000" dirty="0"/>
          </a:p>
          <a:p>
            <a:r>
              <a:rPr lang="de-DE" sz="2000" dirty="0"/>
              <a:t>kleine Belege auf ein weißes A4 Papier aufkleben</a:t>
            </a:r>
          </a:p>
          <a:p>
            <a:pPr marL="0" indent="0">
              <a:buNone/>
            </a:pPr>
            <a:endParaRPr lang="de-DE" sz="2000" dirty="0"/>
          </a:p>
          <a:p>
            <a:r>
              <a:rPr lang="de-DE" sz="2000" dirty="0"/>
              <a:t>Belege kontieren: Sachkonto z.B. Bürobedarf und Kostenstelle z.B. Kirchengemeindeverwaltung </a:t>
            </a: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3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79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Barkasse Ablauf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de-DE" sz="2000" dirty="0">
                <a:cs typeface="Arial" pitchFamily="34" charset="0"/>
              </a:rPr>
              <a:t>Geld auszahlen oder einnehmen</a:t>
            </a: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r>
              <a:rPr lang="de-DE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Belege in Navision erfassen (darauf achten, dass die Belege nach Datum fortlaufend sortiert sind) – aussagekräftigen Buchungstext, z.B. „Tankbeleg Gemeindebus vom 9.6.2024“ – Buchungsdatum muss korrekt sein (das Datum des tatsächlichen Kasseneingangs oder – ausgangs, also der Tag, an dem man das Geld „in der Hand hatte“, um es rauszunehmen oder reinzulegen) </a:t>
            </a:r>
          </a:p>
          <a:p>
            <a:pPr marL="0" indent="0">
              <a:buNone/>
            </a:pPr>
            <a:endParaRPr lang="de-DE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Rechtsträger (z.B. Normalhaushalt, Friedhofshaushalt) in Navision eintragen</a:t>
            </a:r>
          </a:p>
          <a:p>
            <a:pPr marL="0" indent="0">
              <a:buNone/>
            </a:pPr>
            <a:r>
              <a:rPr lang="de-DE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DE" sz="2000" dirty="0"/>
          </a:p>
          <a:p>
            <a:r>
              <a:rPr lang="de-DE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Belegnummer aus Navision auf den Beleg schreiben</a:t>
            </a:r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4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94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Barkasse Ablauf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b="1" dirty="0">
                <a:cs typeface="Arial" pitchFamily="34" charset="0"/>
              </a:rPr>
              <a:t>Falls kein Beleg vorhanden ist (betrifft meistens Auszahlungen), muss zwingend ein Eigenbeleg angefertigt werden</a:t>
            </a:r>
          </a:p>
          <a:p>
            <a:pPr marL="0" indent="0">
              <a:buNone/>
            </a:pPr>
            <a:endParaRPr lang="de-DE" sz="2000" b="1" dirty="0">
              <a:cs typeface="Arial" pitchFamily="34" charset="0"/>
            </a:endParaRPr>
          </a:p>
          <a:p>
            <a:pPr marL="0" indent="0">
              <a:buNone/>
            </a:pPr>
            <a:endParaRPr lang="de-DE" sz="2000" b="1" dirty="0">
              <a:cs typeface="Arial" pitchFamily="34" charset="0"/>
            </a:endParaRPr>
          </a:p>
          <a:p>
            <a:pPr marL="0" indent="0">
              <a:buNone/>
            </a:pPr>
            <a:endParaRPr lang="de-DE" sz="2000" b="1" dirty="0">
              <a:cs typeface="Arial" pitchFamily="34" charset="0"/>
            </a:endParaRPr>
          </a:p>
          <a:p>
            <a:pPr marL="0" indent="0">
              <a:buNone/>
            </a:pPr>
            <a:endParaRPr lang="de-DE" sz="2000" b="1" dirty="0"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5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1E0C0B3E-653F-4D22-9DCF-FD09C1A58C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2132856"/>
            <a:ext cx="3867690" cy="364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89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Barkasse Ablauf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de-DE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Kassenbestand regelmäßig kontrollieren (an den Tagen, an denen Buchungen durchgeführt werden, mindestens zum Ende eines Monats)</a:t>
            </a:r>
          </a:p>
          <a:p>
            <a:pPr marL="0" indent="0">
              <a:buNone/>
            </a:pPr>
            <a:endParaRPr lang="de-DE" sz="2000" dirty="0"/>
          </a:p>
          <a:p>
            <a:r>
              <a:rPr lang="de-DE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wenn Kassenbestand &gt; € 500, Geld auf das KG-Konto einzahlen (wichtig: Beleg für die Einzahlung muss ins Kassenbuch – bitte nur runde Beträge rausnehmen, nicht alles, was über € 500 ist)</a:t>
            </a:r>
          </a:p>
          <a:p>
            <a:endParaRPr lang="de-DE" sz="2000" dirty="0">
              <a:cs typeface="Times New Roman" panose="02020603050405020304" pitchFamily="18" charset="0"/>
            </a:endParaRPr>
          </a:p>
          <a:p>
            <a:r>
              <a:rPr lang="de-DE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Ende des Monats aus Navision die Buchungsliste für den Monat auf dem PC abspeichern, ausdrucken und auf die Belege abheften </a:t>
            </a:r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6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09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Barkasse Ablauf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de-DE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Zeichnungsberechtigte unterschreiben die Liste und bestätigen damit, dass der Kassensollbestand (Buchbestand) und der Kassenbestand (Geldbestand) übereinstimmen – sehr wichtig!</a:t>
            </a:r>
          </a:p>
          <a:p>
            <a:pPr marL="0" indent="0">
              <a:buNone/>
            </a:pPr>
            <a:endParaRPr lang="de-DE" sz="2000" dirty="0"/>
          </a:p>
          <a:p>
            <a:r>
              <a:rPr lang="de-DE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Kasse in Navision freigeben</a:t>
            </a:r>
          </a:p>
          <a:p>
            <a:endParaRPr lang="de-DE" sz="2000" dirty="0">
              <a:cs typeface="Times New Roman" panose="02020603050405020304" pitchFamily="18" charset="0"/>
            </a:endParaRPr>
          </a:p>
          <a:p>
            <a:r>
              <a:rPr lang="de-DE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Beleghefter zum Kirchenkreisamt schicken (bis spätestens 10. des Monats – im Fall von Urlaub oder Krankheit bitte Bescheid geben) – er verbleibt dort bis zum Jahresabschluss – eine Kopie oder Scan für die Gemeinde anfertigen</a:t>
            </a:r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7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45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Standard Barkasse</a:t>
            </a: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8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68EC7114-47C4-4DFB-9DD2-A36E5AF03F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46777" y="1600200"/>
            <a:ext cx="3850446" cy="4525963"/>
          </a:xfrm>
        </p:spPr>
      </p:pic>
    </p:spTree>
    <p:extLst>
      <p:ext uri="{BB962C8B-B14F-4D97-AF65-F5344CB8AC3E}">
        <p14:creationId xmlns:p14="http://schemas.microsoft.com/office/powerpoint/2010/main" val="365580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Abschluss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Zeit für Ihre Fragen</a:t>
            </a:r>
          </a:p>
          <a:p>
            <a:r>
              <a:rPr lang="de-DE" sz="2000" dirty="0">
                <a:cs typeface="Arial" pitchFamily="34" charset="0"/>
              </a:rPr>
              <a:t>Ihre Wünsche für weitere Schulungen im Bereich Finanzen (Standards für Gemeindekonto, Anordnungen und Kollekten werden gesondert beschult)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endParaRPr lang="de-DE" sz="2000" dirty="0">
              <a:cs typeface="Arial" pitchFamily="34" charset="0"/>
            </a:endParaRPr>
          </a:p>
          <a:p>
            <a:endParaRPr lang="de-DE" sz="2000" dirty="0">
              <a:cs typeface="Arial" pitchFamily="34" charset="0"/>
            </a:endParaRPr>
          </a:p>
          <a:p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pPr marL="0" indent="0" algn="ctr">
              <a:buNone/>
            </a:pPr>
            <a:r>
              <a:rPr lang="de-DE" sz="2000" dirty="0">
                <a:cs typeface="Arial" pitchFamily="34" charset="0"/>
              </a:rPr>
              <a:t>Vielen Dank für Ihre Aufmerksamkeit!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9</a:t>
            </a:fld>
            <a:endParaRPr lang="de-DE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70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468</Words>
  <Application>Microsoft Office PowerPoint</Application>
  <PresentationFormat>Bildschirmpräsentation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Larissa-Design</vt:lpstr>
      <vt:lpstr>Verwaltungsfortbildung Gemeindebüros  Bereich Finanzen Barkasse</vt:lpstr>
      <vt:lpstr>Barkasse</vt:lpstr>
      <vt:lpstr>Barkasse Ablauf</vt:lpstr>
      <vt:lpstr>Barkasse Ablauf</vt:lpstr>
      <vt:lpstr>Barkasse Ablauf</vt:lpstr>
      <vt:lpstr>Barkasse Ablauf</vt:lpstr>
      <vt:lpstr>Barkasse Ablauf</vt:lpstr>
      <vt:lpstr>Standard Barkasse</vt:lpstr>
      <vt:lpstr>Abschluss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dv</dc:creator>
  <cp:lastModifiedBy>smaier</cp:lastModifiedBy>
  <cp:revision>57</cp:revision>
  <cp:lastPrinted>2012-10-12T11:56:46Z</cp:lastPrinted>
  <dcterms:modified xsi:type="dcterms:W3CDTF">2024-07-26T12:00:29Z</dcterms:modified>
</cp:coreProperties>
</file>