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3" r:id="rId7"/>
    <p:sldId id="260" r:id="rId8"/>
    <p:sldId id="265" r:id="rId9"/>
    <p:sldId id="266" r:id="rId10"/>
    <p:sldId id="267" r:id="rId11"/>
    <p:sldId id="268" r:id="rId12"/>
    <p:sldId id="269" r:id="rId13"/>
    <p:sldId id="261" r:id="rId14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FF"/>
    <a:srgbClr val="410157"/>
    <a:srgbClr val="470F51"/>
    <a:srgbClr val="260080"/>
    <a:srgbClr val="73BAFF"/>
    <a:srgbClr val="0000FF"/>
    <a:srgbClr val="59315F"/>
    <a:srgbClr val="CC0066"/>
    <a:srgbClr val="FF9900"/>
    <a:srgbClr val="0028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734" y="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A191A-689D-44FD-826A-BCB4D5D95256}" type="datetimeFigureOut">
              <a:rPr lang="de-DE" smtClean="0"/>
              <a:t>09.09.2024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282C61-58F8-4496-B27A-E5A6637BB72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5230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9872-B065-4009-B50B-1B42DAE2661C}" type="datetime1">
              <a:rPr lang="de-DE" smtClean="0"/>
              <a:t>09.09.2024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05F0F-282E-417C-B9B9-AE85E9414F18}" type="datetime1">
              <a:rPr lang="de-DE" smtClean="0"/>
              <a:t>09.09.2024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 durch Klicken hinzufügen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90B3-4CB5-4B2E-822F-2327C419C237}" type="datetime1">
              <a:rPr lang="de-DE" smtClean="0"/>
              <a:t>09.09.2024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70295-4B28-4071-9834-529894551407}" type="datetime1">
              <a:rPr lang="de-DE" smtClean="0"/>
              <a:t>09.09.2024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CDB2-22A3-4C15-8E34-CD3B8B07D6A7}" type="datetime1">
              <a:rPr lang="de-DE" smtClean="0"/>
              <a:t>09.09.2024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CA145-A510-431F-95B3-2C98AB3EAA42}" type="datetime1">
              <a:rPr lang="de-DE" smtClean="0"/>
              <a:t>09.09.2024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7DEAF-E833-4237-B585-6B902A3CADB0}" type="datetime1">
              <a:rPr lang="de-DE" smtClean="0"/>
              <a:t>09.09.2024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F2E9D-B3A6-45B1-BF05-4C15A06FF462}" type="datetime1">
              <a:rPr lang="de-DE" smtClean="0"/>
              <a:t>09.09.2024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3F191-464D-420A-A442-91434CBA2C84}" type="datetime1">
              <a:rPr lang="de-DE" smtClean="0"/>
              <a:t>09.09.2024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9103C-B028-4F08-87A5-FB9FFD870F55}" type="datetime1">
              <a:rPr lang="de-DE" smtClean="0"/>
              <a:t>09.09.2024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1983A-0ED6-4306-8152-7679AF9C0D22}" type="datetime1">
              <a:rPr lang="de-DE" smtClean="0"/>
              <a:t>09.09.2024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45664-F797-4370-8775-0ABB3015A68B}" type="datetime1">
              <a:rPr lang="de-DE" smtClean="0"/>
              <a:t>09.09.2024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AE60A-B69C-4790-82F7-3882EDF2318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kirche-mv.de/downloads-pe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1232756"/>
            <a:ext cx="9144000" cy="5328591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de-DE" sz="4200" dirty="0">
                <a:solidFill>
                  <a:schemeClr val="bg1"/>
                </a:solidFill>
                <a:latin typeface="+mn-lt"/>
                <a:cs typeface="Arial" pitchFamily="34" charset="0"/>
              </a:rPr>
              <a:t>Verwaltungsfortbildung</a:t>
            </a:r>
            <a:br>
              <a:rPr lang="de-DE" sz="4200" dirty="0">
                <a:solidFill>
                  <a:schemeClr val="bg1"/>
                </a:solidFill>
                <a:latin typeface="+mn-lt"/>
                <a:cs typeface="Arial" pitchFamily="34" charset="0"/>
              </a:rPr>
            </a:br>
            <a:r>
              <a:rPr lang="de-DE" sz="4200" dirty="0">
                <a:solidFill>
                  <a:schemeClr val="bg1"/>
                </a:solidFill>
                <a:latin typeface="+mn-lt"/>
                <a:cs typeface="Arial" pitchFamily="34" charset="0"/>
              </a:rPr>
              <a:t>Gemeindebüros</a:t>
            </a:r>
            <a:br>
              <a:rPr lang="de-DE" sz="4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br>
              <a:rPr lang="de-DE" sz="4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</a:br>
            <a:r>
              <a:rPr lang="de-DE" sz="3400" dirty="0">
                <a:solidFill>
                  <a:schemeClr val="bg1"/>
                </a:solidFill>
                <a:latin typeface="+mn-lt"/>
                <a:cs typeface="Arial" pitchFamily="34" charset="0"/>
              </a:rPr>
              <a:t>Bereich Finanzen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0" y="6525344"/>
            <a:ext cx="9144000" cy="369332"/>
          </a:xfrm>
          <a:prstGeom prst="rect">
            <a:avLst/>
          </a:prstGeom>
          <a:solidFill>
            <a:srgbClr val="73BAFF"/>
          </a:solidFill>
        </p:spPr>
        <p:txBody>
          <a:bodyPr wrap="square" rtlCol="0">
            <a:spAutoFit/>
          </a:bodyPr>
          <a:lstStyle/>
          <a:p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rgbClr val="410157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568" y="36004"/>
            <a:ext cx="5081432" cy="112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62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Kollekten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10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769C727-9C38-422C-84B3-78A95A5C5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die Kollekten werden nach der 		</a:t>
            </a:r>
            <a:br>
              <a:rPr lang="de-DE" sz="2000" dirty="0"/>
            </a:br>
            <a:r>
              <a:rPr lang="de-DE" sz="2000" dirty="0"/>
              <a:t>Sammlung zunächst in die Barkasse </a:t>
            </a:r>
            <a:br>
              <a:rPr lang="de-DE" sz="2000" dirty="0"/>
            </a:br>
            <a:r>
              <a:rPr lang="de-DE" sz="2000" dirty="0"/>
              <a:t>eingezahlt und in Navision gebucht </a:t>
            </a:r>
            <a:br>
              <a:rPr lang="de-DE" sz="2000" dirty="0"/>
            </a:br>
            <a:r>
              <a:rPr lang="de-DE" sz="2000" dirty="0"/>
              <a:t>(der eindeutige Buchungstext ist hier</a:t>
            </a:r>
            <a:br>
              <a:rPr lang="de-DE" sz="2000" dirty="0"/>
            </a:br>
            <a:r>
              <a:rPr lang="de-DE" sz="2000" dirty="0"/>
              <a:t>besonders wichtig)</a:t>
            </a:r>
          </a:p>
          <a:p>
            <a:endParaRPr lang="de-DE" sz="2200" dirty="0"/>
          </a:p>
          <a:p>
            <a:r>
              <a:rPr lang="de-DE" sz="2000" dirty="0"/>
              <a:t>die Weiterleitung der Kollekten</a:t>
            </a:r>
            <a:br>
              <a:rPr lang="de-DE" sz="2000" dirty="0"/>
            </a:br>
            <a:r>
              <a:rPr lang="de-DE" sz="2000" dirty="0"/>
              <a:t>erfolgt dann vom Gemeindekonto</a:t>
            </a:r>
            <a:br>
              <a:rPr lang="de-DE" sz="2000" dirty="0"/>
            </a:br>
            <a:r>
              <a:rPr lang="de-DE" sz="2000" dirty="0"/>
              <a:t>aus, welches durch regelmäßige</a:t>
            </a:r>
            <a:br>
              <a:rPr lang="de-DE" sz="2000" dirty="0"/>
            </a:br>
            <a:r>
              <a:rPr lang="de-DE" sz="2000" dirty="0"/>
              <a:t>Abschöpfung der Barkasse immer</a:t>
            </a:r>
            <a:br>
              <a:rPr lang="de-DE" sz="2000" dirty="0"/>
            </a:br>
            <a:r>
              <a:rPr lang="de-DE" sz="2000" dirty="0"/>
              <a:t>genug Guthaben dafür vorhält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937845E-71B1-41EA-BF48-A970397B7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42857"/>
            <a:ext cx="3363688" cy="469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567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Kollekten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11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769C727-9C38-422C-84B3-78A95A5C5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dirty="0"/>
              <a:t>verbindliche Kollekten sind vom Gemeindekonto aus auf das </a:t>
            </a:r>
            <a:r>
              <a:rPr lang="de-DE" sz="2000" dirty="0" err="1"/>
              <a:t>Kollektenkonto</a:t>
            </a:r>
            <a:r>
              <a:rPr lang="de-DE" sz="2000" dirty="0"/>
              <a:t> der jeweiligen Propstei zu überweisen und in Navision</a:t>
            </a:r>
            <a:br>
              <a:rPr lang="de-DE" sz="2000" dirty="0"/>
            </a:br>
            <a:r>
              <a:rPr lang="de-DE" sz="2000" dirty="0"/>
              <a:t>zu buchen, zur korrekten Zuordnung ist es wichtig, dass auf der </a:t>
            </a:r>
            <a:r>
              <a:rPr lang="de-DE" sz="2000" dirty="0" err="1"/>
              <a:t>Kollektenmeldung</a:t>
            </a:r>
            <a:r>
              <a:rPr lang="de-DE" sz="2000" dirty="0"/>
              <a:t> die relevanten Daten korrekt erfasst sind und die Überweisung auch in Navision eindeutig erkennbar ist 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sz="2000" dirty="0" err="1"/>
              <a:t>Kollektenerträge</a:t>
            </a:r>
            <a:r>
              <a:rPr lang="de-DE" sz="2000" dirty="0"/>
              <a:t> der freien Kollekten sind innerhalb von 6 Wochen an die Empfänger weiter zu leiten (ebenfalls über das Gemeindekonto und Buchung in Navision)</a:t>
            </a:r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17983CC-7F59-401D-89BC-0F445434C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3399946"/>
            <a:ext cx="6087325" cy="1114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66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Kollektenstandard</a:t>
            </a:r>
            <a:endParaRPr lang="de-DE" sz="2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12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1CCAF1A9-052A-4833-B897-2CE04CEC9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5412" y="1600200"/>
            <a:ext cx="3293176" cy="4525963"/>
          </a:xfrm>
        </p:spPr>
      </p:pic>
    </p:spTree>
    <p:extLst>
      <p:ext uri="{BB962C8B-B14F-4D97-AF65-F5344CB8AC3E}">
        <p14:creationId xmlns:p14="http://schemas.microsoft.com/office/powerpoint/2010/main" val="153558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Abschluss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>
                <a:cs typeface="Arial" pitchFamily="34" charset="0"/>
              </a:rPr>
              <a:t>Zeit für Ihre Fragen</a:t>
            </a:r>
          </a:p>
          <a:p>
            <a:r>
              <a:rPr lang="de-DE" sz="2000" dirty="0">
                <a:cs typeface="Arial" pitchFamily="34" charset="0"/>
              </a:rPr>
              <a:t>Ihre Wünsche für weitere Schulungen im Bereich Finanzen (Standards für Anordnungen, Barkasse, Gemeindekonto und Kollekten werden gesondert beschult)</a:t>
            </a:r>
          </a:p>
          <a:p>
            <a:endParaRPr lang="de-DE" sz="2000" dirty="0"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cs typeface="Arial" pitchFamily="34" charset="0"/>
            </a:endParaRPr>
          </a:p>
          <a:p>
            <a:endParaRPr lang="de-DE" sz="2000" dirty="0">
              <a:cs typeface="Arial" pitchFamily="34" charset="0"/>
            </a:endParaRPr>
          </a:p>
          <a:p>
            <a:endParaRPr lang="de-DE" sz="2000" dirty="0">
              <a:cs typeface="Arial" pitchFamily="34" charset="0"/>
            </a:endParaRPr>
          </a:p>
          <a:p>
            <a:endParaRPr lang="de-DE" sz="2000" dirty="0"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cs typeface="Arial" pitchFamily="34" charset="0"/>
            </a:endParaRPr>
          </a:p>
          <a:p>
            <a:pPr marL="0" indent="0" algn="ctr">
              <a:buNone/>
            </a:pPr>
            <a:r>
              <a:rPr lang="de-DE" sz="2000" dirty="0">
                <a:cs typeface="Arial" pitchFamily="34" charset="0"/>
              </a:rPr>
              <a:t>Vielen Dank für Ihre Aufmerksamkeit!</a:t>
            </a:r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13</a:t>
            </a:fld>
            <a:endParaRPr lang="de-DE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0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Handbuch der Finanzabteilung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cs typeface="Arial" pitchFamily="34" charset="0"/>
              </a:rPr>
              <a:t>https://www.kirche-mv.de/pommern/kirchenkreisamt/finanzabteilung</a:t>
            </a:r>
          </a:p>
          <a:p>
            <a:pPr marL="0" indent="0">
              <a:buNone/>
            </a:pPr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		   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2</a:t>
            </a:fld>
            <a:endParaRPr 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2C29E9C-2D35-438F-83C2-776B9123E3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5" y="1991251"/>
            <a:ext cx="4680520" cy="415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024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Protokollbuchauszug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sz="2200" b="1" dirty="0">
                <a:cs typeface="Arial" pitchFamily="34" charset="0"/>
              </a:rPr>
              <a:t>Handlungsbevollmächtigung, um die Entscheidung der KGR zu bearbeiten</a:t>
            </a:r>
          </a:p>
          <a:p>
            <a:r>
              <a:rPr lang="de-DE" sz="2200" dirty="0">
                <a:cs typeface="Arial" pitchFamily="34" charset="0"/>
              </a:rPr>
              <a:t>keine Bearbeitung der KGR Beschlüsse</a:t>
            </a:r>
            <a:br>
              <a:rPr lang="de-DE" sz="2200" dirty="0">
                <a:cs typeface="Arial" pitchFamily="34" charset="0"/>
              </a:rPr>
            </a:br>
            <a:r>
              <a:rPr lang="de-DE" sz="2200" dirty="0">
                <a:cs typeface="Arial" pitchFamily="34" charset="0"/>
              </a:rPr>
              <a:t>ohne entsprechenden Protokollbuch-</a:t>
            </a:r>
            <a:br>
              <a:rPr lang="de-DE" sz="2200" dirty="0">
                <a:cs typeface="Arial" pitchFamily="34" charset="0"/>
              </a:rPr>
            </a:br>
            <a:r>
              <a:rPr lang="de-DE" sz="2200" dirty="0" err="1">
                <a:cs typeface="Arial" pitchFamily="34" charset="0"/>
              </a:rPr>
              <a:t>auszug</a:t>
            </a:r>
            <a:r>
              <a:rPr lang="de-DE" sz="2200" dirty="0">
                <a:cs typeface="Arial" pitchFamily="34" charset="0"/>
              </a:rPr>
              <a:t> möglich (Rücklagen,</a:t>
            </a:r>
            <a:br>
              <a:rPr lang="de-DE" sz="2200" dirty="0">
                <a:cs typeface="Arial" pitchFamily="34" charset="0"/>
              </a:rPr>
            </a:br>
            <a:r>
              <a:rPr lang="de-DE" sz="2200" dirty="0">
                <a:cs typeface="Arial" pitchFamily="34" charset="0"/>
              </a:rPr>
              <a:t>Haushalt, Jahresabschluss, Kredite,</a:t>
            </a:r>
            <a:br>
              <a:rPr lang="de-DE" sz="2200" dirty="0">
                <a:cs typeface="Arial" pitchFamily="34" charset="0"/>
              </a:rPr>
            </a:br>
            <a:r>
              <a:rPr lang="de-DE" sz="2200" dirty="0">
                <a:cs typeface="Arial" pitchFamily="34" charset="0"/>
              </a:rPr>
              <a:t>Darlehen)</a:t>
            </a:r>
          </a:p>
          <a:p>
            <a:r>
              <a:rPr lang="de-DE" sz="2200" dirty="0">
                <a:cs typeface="Arial" pitchFamily="34" charset="0"/>
              </a:rPr>
              <a:t>muss gesetzlichen Vorgaben laut</a:t>
            </a:r>
            <a:br>
              <a:rPr lang="de-DE" sz="2200" dirty="0">
                <a:cs typeface="Arial" pitchFamily="34" charset="0"/>
              </a:rPr>
            </a:br>
            <a:r>
              <a:rPr lang="de-DE" sz="2200" dirty="0">
                <a:cs typeface="Arial" pitchFamily="34" charset="0"/>
              </a:rPr>
              <a:t>§ 35 Abs. 2 KGO entsprechen </a:t>
            </a:r>
            <a:br>
              <a:rPr lang="de-DE" sz="2200" dirty="0">
                <a:cs typeface="Arial" pitchFamily="34" charset="0"/>
              </a:rPr>
            </a:br>
            <a:r>
              <a:rPr lang="de-DE" sz="2200" dirty="0">
                <a:cs typeface="Arial" pitchFamily="34" charset="0"/>
              </a:rPr>
              <a:t>(Name der Kirchengemeinde, Ort und </a:t>
            </a:r>
            <a:br>
              <a:rPr lang="de-DE" sz="2200" dirty="0">
                <a:cs typeface="Arial" pitchFamily="34" charset="0"/>
              </a:rPr>
            </a:br>
            <a:r>
              <a:rPr lang="de-DE" sz="2200" dirty="0">
                <a:cs typeface="Arial" pitchFamily="34" charset="0"/>
              </a:rPr>
              <a:t>Datum der Sitzung, Namen der</a:t>
            </a:r>
            <a:br>
              <a:rPr lang="de-DE" sz="2200" dirty="0">
                <a:cs typeface="Arial" pitchFamily="34" charset="0"/>
              </a:rPr>
            </a:br>
            <a:r>
              <a:rPr lang="de-DE" sz="2200" dirty="0">
                <a:cs typeface="Arial" pitchFamily="34" charset="0"/>
              </a:rPr>
              <a:t>Teilnehmenden, Feststellung Beschluss-</a:t>
            </a:r>
            <a:br>
              <a:rPr lang="de-DE" sz="2200" dirty="0">
                <a:cs typeface="Arial" pitchFamily="34" charset="0"/>
              </a:rPr>
            </a:br>
            <a:r>
              <a:rPr lang="de-DE" sz="2200" dirty="0" err="1">
                <a:cs typeface="Arial" pitchFamily="34" charset="0"/>
              </a:rPr>
              <a:t>fähigkeit</a:t>
            </a:r>
            <a:r>
              <a:rPr lang="de-DE" sz="2200" dirty="0">
                <a:cs typeface="Arial" pitchFamily="34" charset="0"/>
              </a:rPr>
              <a:t>, Wortlaut von Beschlüssen</a:t>
            </a:r>
            <a:br>
              <a:rPr lang="de-DE" sz="2200" dirty="0">
                <a:cs typeface="Arial" pitchFamily="34" charset="0"/>
              </a:rPr>
            </a:br>
            <a:r>
              <a:rPr lang="de-DE" sz="2200" dirty="0">
                <a:cs typeface="Arial" pitchFamily="34" charset="0"/>
              </a:rPr>
              <a:t>sowie die Ergebnisse von Beschluss-</a:t>
            </a:r>
            <a:br>
              <a:rPr lang="de-DE" sz="2200" dirty="0">
                <a:cs typeface="Arial" pitchFamily="34" charset="0"/>
              </a:rPr>
            </a:br>
            <a:r>
              <a:rPr lang="de-DE" sz="2200" dirty="0" err="1">
                <a:cs typeface="Arial" pitchFamily="34" charset="0"/>
              </a:rPr>
              <a:t>fassungen</a:t>
            </a:r>
            <a:r>
              <a:rPr lang="de-DE" sz="2200" dirty="0">
                <a:cs typeface="Arial" pitchFamily="34" charset="0"/>
              </a:rPr>
              <a:t>, Wahlen und Absprachen)</a:t>
            </a:r>
          </a:p>
          <a:p>
            <a:r>
              <a:rPr lang="de-DE" sz="2200" dirty="0">
                <a:cs typeface="Arial" pitchFamily="34" charset="0"/>
                <a:hlinkClick r:id="rId2"/>
              </a:rPr>
              <a:t>www.kirche-mv.de/downloads-pek</a:t>
            </a:r>
            <a:r>
              <a:rPr lang="de-DE" sz="2200" dirty="0">
                <a:cs typeface="Arial" pitchFamily="34" charset="0"/>
              </a:rPr>
              <a:t> </a:t>
            </a:r>
          </a:p>
          <a:p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3</a:t>
            </a:fld>
            <a:endParaRPr lang="de-DE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341B62E1-82F7-43DB-8872-8346106CBA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109" y="1700809"/>
            <a:ext cx="3143143" cy="4438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0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Anordnungen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de-DE" sz="2000" dirty="0">
                <a:cs typeface="Arial" pitchFamily="34" charset="0"/>
              </a:rPr>
              <a:t>KGR regelt durch Beschlussfassung die Befugnis, Anordnungen zu erteilen</a:t>
            </a:r>
          </a:p>
          <a:p>
            <a:r>
              <a:rPr lang="de-DE" sz="2000" dirty="0">
                <a:cs typeface="Arial" pitchFamily="34" charset="0"/>
              </a:rPr>
              <a:t>mit der Unterschrift wird die Verantwortung für die allgemeine Richtigkeit der Anordnung durch den Anordnungsbefugten übernommen</a:t>
            </a: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4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16EA8343-D61D-4CFA-9318-8359607FA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6567" y="2708920"/>
            <a:ext cx="5111553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361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Feststellungsbefugnis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cs typeface="Arial" pitchFamily="34" charset="0"/>
              </a:rPr>
              <a:t>sachliche Richtigkeit</a:t>
            </a:r>
          </a:p>
          <a:p>
            <a:r>
              <a:rPr lang="de-DE" sz="2000" dirty="0">
                <a:cs typeface="Arial" pitchFamily="34" charset="0"/>
              </a:rPr>
              <a:t>Richtigkeit der im Beleg enthaltenen Angaben</a:t>
            </a:r>
          </a:p>
          <a:p>
            <a:r>
              <a:rPr lang="de-DE" sz="2000" dirty="0">
                <a:cs typeface="Arial" pitchFamily="34" charset="0"/>
              </a:rPr>
              <a:t>nach Grundsatz der Wirtschaftlichkeit und Sparsamkeit wurde verfahren</a:t>
            </a:r>
          </a:p>
          <a:p>
            <a:r>
              <a:rPr lang="de-DE" sz="2000" dirty="0">
                <a:cs typeface="Arial" pitchFamily="34" charset="0"/>
              </a:rPr>
              <a:t>Lieferung / Leistung wurde sachgemäß und vollständig ausgeführt</a:t>
            </a:r>
          </a:p>
          <a:p>
            <a:pPr marL="0" indent="0">
              <a:buNone/>
            </a:pPr>
            <a:endParaRPr lang="de-DE" sz="2000" dirty="0">
              <a:cs typeface="Arial" pitchFamily="34" charset="0"/>
            </a:endParaRPr>
          </a:p>
          <a:p>
            <a:pPr marL="0" indent="0">
              <a:buNone/>
            </a:pPr>
            <a:r>
              <a:rPr lang="de-DE" sz="2000" b="1" dirty="0">
                <a:cs typeface="Arial" pitchFamily="34" charset="0"/>
              </a:rPr>
              <a:t>rechnerische Richtigkeit</a:t>
            </a:r>
          </a:p>
          <a:p>
            <a:r>
              <a:rPr lang="de-DE" sz="2000" dirty="0">
                <a:cs typeface="Arial" pitchFamily="34" charset="0"/>
              </a:rPr>
              <a:t>Betrag, Berechnung</a:t>
            </a:r>
            <a:br>
              <a:rPr lang="de-DE" sz="2000" dirty="0">
                <a:cs typeface="Arial" pitchFamily="34" charset="0"/>
              </a:rPr>
            </a:br>
            <a:r>
              <a:rPr lang="de-DE" sz="2000" dirty="0">
                <a:cs typeface="Arial" pitchFamily="34" charset="0"/>
              </a:rPr>
              <a:t>und die begründenden </a:t>
            </a:r>
            <a:br>
              <a:rPr lang="de-DE" sz="2000" dirty="0">
                <a:cs typeface="Arial" pitchFamily="34" charset="0"/>
              </a:rPr>
            </a:br>
            <a:r>
              <a:rPr lang="de-DE" sz="2000" dirty="0">
                <a:cs typeface="Arial" pitchFamily="34" charset="0"/>
              </a:rPr>
              <a:t>Unterlagen (z.B. Liefer-</a:t>
            </a:r>
            <a:br>
              <a:rPr lang="de-DE" sz="2000" dirty="0">
                <a:cs typeface="Arial" pitchFamily="34" charset="0"/>
              </a:rPr>
            </a:br>
            <a:r>
              <a:rPr lang="de-DE" sz="2000" dirty="0">
                <a:cs typeface="Arial" pitchFamily="34" charset="0"/>
              </a:rPr>
              <a:t>schein) sind richtig</a:t>
            </a: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5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630D54C4-3C94-4637-AB0A-7D7A06AB0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3811512"/>
            <a:ext cx="5004048" cy="227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3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Feststellungsbefugnis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33064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>
                <a:cs typeface="Arial" pitchFamily="34" charset="0"/>
              </a:rPr>
              <a:t>Kirchenkreisverwaltung muss über die Anordnungs- und Feststellungsbefugnis informiert werden</a:t>
            </a:r>
            <a:endParaRPr lang="de-DE" sz="2000" dirty="0"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endParaRPr lang="de-DE" dirty="0"/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6</a:t>
            </a:fld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A3FA0E7B-9B20-436C-876F-5A873B6E0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2068638"/>
            <a:ext cx="3024336" cy="4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230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Bankkonten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endParaRPr lang="de-DE" sz="2000" b="1" dirty="0">
              <a:latin typeface="Arial" pitchFamily="34" charset="0"/>
              <a:cs typeface="Arial" pitchFamily="34" charset="0"/>
            </a:endParaRPr>
          </a:p>
          <a:p>
            <a:r>
              <a:rPr lang="de-DE" sz="2000" dirty="0"/>
              <a:t>jeder Mandant (KG, die entweder alleine oder in einer gem. Haushaltsführung pro Pfarrsprengel geführt wird) hat ein eigenes Bankkonto beim Kirchenkreis, von dem die Rechnungen bezahlt werden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dazu gibt es noch ein Gemeindekonto vor Ort, auf das z.B. die Barkasse, die Kollekten, die Spenden, </a:t>
            </a:r>
            <a:r>
              <a:rPr lang="de-DE" sz="2000"/>
              <a:t>das Gemeindekirchgeld </a:t>
            </a:r>
            <a:r>
              <a:rPr lang="de-DE" sz="2000" dirty="0"/>
              <a:t>oder auch die Eigenanteile für Gemeindefahrten überwiesen werden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7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59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Gemeindekonto / Barkasse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8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8C7D893-3EE5-4A4E-91F1-708A751673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9552" y="1166018"/>
            <a:ext cx="3475939" cy="4525963"/>
          </a:xfr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ECA6D0E5-93A0-4730-8A96-35A1F7CE26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381" y="1207238"/>
            <a:ext cx="3667637" cy="49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8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232618"/>
            <a:ext cx="8229600" cy="880052"/>
          </a:xfrm>
          <a:solidFill>
            <a:srgbClr val="410157"/>
          </a:solidFill>
        </p:spPr>
        <p:txBody>
          <a:bodyPr>
            <a:normAutofit/>
          </a:bodyPr>
          <a:lstStyle/>
          <a:p>
            <a:pPr algn="l"/>
            <a:r>
              <a:rPr lang="de-DE" sz="20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Kollekten</a:t>
            </a:r>
          </a:p>
        </p:txBody>
      </p:sp>
      <p:cxnSp>
        <p:nvCxnSpPr>
          <p:cNvPr id="16" name="Gerade Verbindung 15"/>
          <p:cNvCxnSpPr/>
          <p:nvPr/>
        </p:nvCxnSpPr>
        <p:spPr>
          <a:xfrm>
            <a:off x="467544" y="6237312"/>
            <a:ext cx="8208912" cy="0"/>
          </a:xfrm>
          <a:prstGeom prst="line">
            <a:avLst/>
          </a:prstGeom>
          <a:ln>
            <a:solidFill>
              <a:srgbClr val="73BA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feld 16"/>
          <p:cNvSpPr txBox="1"/>
          <p:nvPr/>
        </p:nvSpPr>
        <p:spPr>
          <a:xfrm>
            <a:off x="467544" y="6381328"/>
            <a:ext cx="82089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latin typeface="Arial" pitchFamily="34" charset="0"/>
                <a:cs typeface="Arial" pitchFamily="34" charset="0"/>
              </a:rPr>
              <a:t>						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AE60A-B69C-4790-82F7-3882EDF23186}" type="slidenum">
              <a:rPr lang="de-DE" smtClean="0"/>
              <a:t>9</a:t>
            </a:fld>
            <a:endParaRPr lang="de-DE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767" y="298088"/>
            <a:ext cx="3384377" cy="749111"/>
          </a:xfrm>
          <a:prstGeom prst="rect">
            <a:avLst/>
          </a:prstGeom>
        </p:spPr>
      </p:pic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DA1DFBF-060A-4098-9C0F-FEBC7E8A57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000" b="0" i="0" dirty="0">
                <a:solidFill>
                  <a:srgbClr val="000000"/>
                </a:solidFill>
                <a:effectLst/>
              </a:rPr>
              <a:t>1. Sonntag i. M.: Pflichtkollekte der Landeskirche oder der EKD/VELKD/UEK</a:t>
            </a: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r>
              <a:rPr lang="de-DE" sz="2000" b="0" i="0" dirty="0">
                <a:solidFill>
                  <a:srgbClr val="000000"/>
                </a:solidFill>
                <a:effectLst/>
              </a:rPr>
              <a:t>2. Sonntag: Kollekte des Sprengels und des Kirchenkreises im Wechsel</a:t>
            </a:r>
          </a:p>
          <a:p>
            <a:pPr marL="0" indent="0">
              <a:buNone/>
            </a:pPr>
            <a:endParaRPr lang="de-DE" sz="2000" dirty="0">
              <a:solidFill>
                <a:srgbClr val="000000"/>
              </a:solidFill>
            </a:endParaRPr>
          </a:p>
          <a:p>
            <a:r>
              <a:rPr lang="de-DE" sz="2000" b="0" i="0" dirty="0">
                <a:solidFill>
                  <a:srgbClr val="000000"/>
                </a:solidFill>
                <a:effectLst/>
              </a:rPr>
              <a:t>3. und 4. Sonntag: Kollekte, die durch die Kirchengemeinden festgelegt werden kann, wovon eine Kollekte aus </a:t>
            </a:r>
            <a:r>
              <a:rPr lang="de-DE" sz="2000" dirty="0">
                <a:solidFill>
                  <a:srgbClr val="000000"/>
                </a:solidFill>
              </a:rPr>
              <a:t>dem</a:t>
            </a:r>
            <a:r>
              <a:rPr lang="de-DE" sz="2000" b="0" i="0" dirty="0">
                <a:solidFill>
                  <a:srgbClr val="000000"/>
                </a:solidFill>
                <a:effectLst/>
              </a:rPr>
              <a:t> </a:t>
            </a:r>
            <a:r>
              <a:rPr lang="de-DE" sz="2000" b="0" i="0" dirty="0" err="1">
                <a:solidFill>
                  <a:srgbClr val="000000"/>
                </a:solidFill>
                <a:effectLst/>
              </a:rPr>
              <a:t>Kollektenkatalog</a:t>
            </a:r>
            <a:r>
              <a:rPr lang="de-DE" sz="2000" b="0" i="0" dirty="0">
                <a:solidFill>
                  <a:srgbClr val="000000"/>
                </a:solidFill>
                <a:effectLst/>
              </a:rPr>
              <a:t> (www.kollekten.de) genommen werden sollte</a:t>
            </a:r>
          </a:p>
          <a:p>
            <a:endParaRPr lang="de-DE" sz="2000" dirty="0">
              <a:solidFill>
                <a:srgbClr val="000000"/>
              </a:solidFill>
            </a:endParaRPr>
          </a:p>
          <a:p>
            <a:r>
              <a:rPr lang="de-DE" sz="2000" b="0" i="0" dirty="0">
                <a:solidFill>
                  <a:srgbClr val="000000"/>
                </a:solidFill>
                <a:effectLst/>
              </a:rPr>
              <a:t>Erntedankfest, 1. Advent und Heiligabend: „Brot für die Welt“ 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7520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593</Words>
  <Application>Microsoft Office PowerPoint</Application>
  <PresentationFormat>Bildschirmpräsentation (4:3)</PresentationFormat>
  <Paragraphs>98</Paragraphs>
  <Slides>13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13</vt:i4>
      </vt:variant>
    </vt:vector>
  </HeadingPairs>
  <TitlesOfParts>
    <vt:vector size="16" baseType="lpstr">
      <vt:lpstr>Arial</vt:lpstr>
      <vt:lpstr>Calibri</vt:lpstr>
      <vt:lpstr>Larissa-Design</vt:lpstr>
      <vt:lpstr>Verwaltungsfortbildung Gemeindebüros  Bereich Finanzen</vt:lpstr>
      <vt:lpstr>Handbuch der Finanzabteilung</vt:lpstr>
      <vt:lpstr>Protokollbuchauszug</vt:lpstr>
      <vt:lpstr>Anordnungen</vt:lpstr>
      <vt:lpstr>Feststellungsbefugnis</vt:lpstr>
      <vt:lpstr>Feststellungsbefugnis</vt:lpstr>
      <vt:lpstr>Bankkonten</vt:lpstr>
      <vt:lpstr>Gemeindekonto / Barkasse</vt:lpstr>
      <vt:lpstr>Kollekten</vt:lpstr>
      <vt:lpstr>Kollekten</vt:lpstr>
      <vt:lpstr>Kollekten</vt:lpstr>
      <vt:lpstr>Kollektenstandard</vt:lpstr>
      <vt:lpstr>Abschluss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dv</dc:creator>
  <cp:lastModifiedBy>smaier</cp:lastModifiedBy>
  <cp:revision>55</cp:revision>
  <cp:lastPrinted>2012-10-12T11:56:46Z</cp:lastPrinted>
  <dcterms:modified xsi:type="dcterms:W3CDTF">2024-09-09T08:04:12Z</dcterms:modified>
</cp:coreProperties>
</file>