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2" r:id="rId4"/>
    <p:sldId id="263" r:id="rId5"/>
    <p:sldId id="264" r:id="rId6"/>
    <p:sldId id="260" r:id="rId7"/>
    <p:sldId id="261" r:id="rId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410157"/>
    <a:srgbClr val="470F51"/>
    <a:srgbClr val="260080"/>
    <a:srgbClr val="73BAFF"/>
    <a:srgbClr val="0000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16.07.2024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16.07.2024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16.07.2024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16.07.2024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16.07.2024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16.07.2024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16.07.2024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16.07.2024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232756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Finanzen</a:t>
            </a:r>
            <a:b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Anordnungen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Anordnungen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de-DE" sz="2000" dirty="0">
                <a:cs typeface="Arial" pitchFamily="34" charset="0"/>
              </a:rPr>
              <a:t>KGR regelt durch Beschlussfassung die Befugnis, Anordnungen zu erteilen</a:t>
            </a:r>
          </a:p>
          <a:p>
            <a:r>
              <a:rPr lang="de-DE" sz="2000" dirty="0">
                <a:cs typeface="Arial" pitchFamily="34" charset="0"/>
              </a:rPr>
              <a:t>mit Unterschrift wird die Verantwortung für die allgemeine Richtigkeit der Anordnung durch den Anordnungsbefugten übernommen</a:t>
            </a:r>
          </a:p>
          <a:p>
            <a:r>
              <a:rPr lang="de-DE" sz="2000" dirty="0">
                <a:cs typeface="Arial" pitchFamily="34" charset="0"/>
              </a:rPr>
              <a:t>keine Anordnung, die auf sich selbst oder Verwandte lautet</a:t>
            </a:r>
          </a:p>
          <a:p>
            <a:r>
              <a:rPr lang="de-DE" sz="2000" dirty="0">
                <a:cs typeface="Arial" pitchFamily="34" charset="0"/>
              </a:rPr>
              <a:t>aufgrund örtlicher Verhältnisse kann dem Anordnungsbefugten zusätzlich die Befugnis zur Feststellung der sachlichen und rechnerischen Richtigkeit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übertragen werden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6EA8343-D61D-4CFA-9318-8359607FA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677891"/>
            <a:ext cx="51115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6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Feststellungsbefugnis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sachliche Richtigkeit</a:t>
            </a:r>
          </a:p>
          <a:p>
            <a:r>
              <a:rPr lang="de-DE" sz="2000" dirty="0">
                <a:cs typeface="Arial" pitchFamily="34" charset="0"/>
              </a:rPr>
              <a:t>Richtigkeit der im Beleg enthaltenen Angaben</a:t>
            </a:r>
          </a:p>
          <a:p>
            <a:r>
              <a:rPr lang="de-DE" sz="2000" dirty="0">
                <a:cs typeface="Arial" pitchFamily="34" charset="0"/>
              </a:rPr>
              <a:t>nach Grundsatz der Wirtschaftlichkeit und Sparsamkeit wurde verfahren</a:t>
            </a:r>
          </a:p>
          <a:p>
            <a:r>
              <a:rPr lang="de-DE" sz="2000" dirty="0">
                <a:cs typeface="Arial" pitchFamily="34" charset="0"/>
              </a:rPr>
              <a:t>Lieferung / Leistung wurde sachgemäß und vollständig ausgeführt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rechnerische Richtigkeit</a:t>
            </a:r>
          </a:p>
          <a:p>
            <a:r>
              <a:rPr lang="de-DE" sz="2000" dirty="0">
                <a:cs typeface="Arial" pitchFamily="34" charset="0"/>
              </a:rPr>
              <a:t>Betrag, Berechnung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und die begründenden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Unterlagen (z.B. Liefer-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schein) sind richtig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30D54C4-3C94-4637-AB0A-7D7A06AB0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811512"/>
            <a:ext cx="5004048" cy="227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Feststellungsbefugnis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33064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Kirchenkreisverwaltung muss über die Anordnungs- und Feststellungsbefugnis informiert werden</a:t>
            </a: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3FA0E7B-9B20-436C-876F-5A873B6E0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068638"/>
            <a:ext cx="3024336" cy="4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3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Anweisungsstempel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Gehört auf jeden Zahlungsbeleg (außer auf die kleinen Belege in der Barkasse)</a:t>
            </a:r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457200" indent="-457200">
              <a:buAutoNum type="arabicParenR"/>
            </a:pPr>
            <a:r>
              <a:rPr lang="de-DE" sz="2000" dirty="0">
                <a:cs typeface="Arial" pitchFamily="34" charset="0"/>
              </a:rPr>
              <a:t>Name der KG oder Mandantennummer</a:t>
            </a:r>
          </a:p>
          <a:p>
            <a:pPr marL="457200" indent="-457200">
              <a:buAutoNum type="arabicParenR"/>
            </a:pPr>
            <a:r>
              <a:rPr lang="de-DE" sz="2000" dirty="0">
                <a:cs typeface="Arial" pitchFamily="34" charset="0"/>
              </a:rPr>
              <a:t>Einnahme oder Ausgabe</a:t>
            </a:r>
          </a:p>
          <a:p>
            <a:pPr marL="457200" indent="-457200">
              <a:buAutoNum type="arabicParenR"/>
            </a:pPr>
            <a:r>
              <a:rPr lang="de-DE" sz="2000" dirty="0">
                <a:cs typeface="Arial" pitchFamily="34" charset="0"/>
              </a:rPr>
              <a:t>Haushaltsjahr (wichtig bei Jahreswechsel)</a:t>
            </a:r>
          </a:p>
          <a:p>
            <a:pPr marL="457200" indent="-457200">
              <a:buAutoNum type="arabicParenR"/>
            </a:pPr>
            <a:r>
              <a:rPr lang="de-DE" sz="2000" dirty="0" err="1">
                <a:cs typeface="Arial" pitchFamily="34" charset="0"/>
              </a:rPr>
              <a:t>Sachkonto.Kostenstelle</a:t>
            </a:r>
            <a:r>
              <a:rPr lang="de-DE" sz="2000" dirty="0">
                <a:cs typeface="Arial" pitchFamily="34" charset="0"/>
              </a:rPr>
              <a:t> / HH-Stelle (z.B. “Nr. für Bürobedarf“ . “Nr. für Kirchengemeindeverwaltung“ /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“HH“ für Normalhaushalt oder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„FH“ für Friedhofshauhalt) </a:t>
            </a:r>
          </a:p>
          <a:p>
            <a:pPr marL="457200" indent="-457200">
              <a:buAutoNum type="arabicParenR"/>
            </a:pPr>
            <a:r>
              <a:rPr lang="de-DE" sz="2000" dirty="0">
                <a:cs typeface="Arial" pitchFamily="34" charset="0"/>
              </a:rPr>
              <a:t>Kurzbeschreibung o. siehe Beleg </a:t>
            </a:r>
          </a:p>
          <a:p>
            <a:pPr marL="457200" indent="-457200">
              <a:buAutoNum type="arabicParenR"/>
            </a:pPr>
            <a:r>
              <a:rPr lang="de-DE" sz="2000" dirty="0">
                <a:cs typeface="Arial" pitchFamily="34" charset="0"/>
              </a:rPr>
              <a:t>Zahlungsbetrag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7 – 9) Unterschriften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10) Datum der Anweisung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34BF63C-9FCE-4441-A9FB-0BCAC43F3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7287" y="3789040"/>
            <a:ext cx="4049856" cy="238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Sachkonten / Kostenstelle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298F8F-7EDE-4751-AA3E-92240263E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539BE4A-5024-492C-920F-8994128E9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942" y="1730317"/>
            <a:ext cx="5588116" cy="439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5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r>
              <a:rPr lang="de-DE" sz="2000" dirty="0">
                <a:cs typeface="Arial" pitchFamily="34" charset="0"/>
              </a:rPr>
              <a:t>Ihre Wünsche für weitere Schulungen im Bereich Finanzen (Standards für Barkasse, Gemeindekonto und Kollekten werden gesondert beschult)</a:t>
            </a: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Bildschirmpräsentation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Larissa-Design</vt:lpstr>
      <vt:lpstr>Verwaltungsfortbildung Gemeindebüros  Bereich Finanzen Anordnungen</vt:lpstr>
      <vt:lpstr>Anordnungen</vt:lpstr>
      <vt:lpstr>Feststellungsbefugnis</vt:lpstr>
      <vt:lpstr>Feststellungsbefugnis</vt:lpstr>
      <vt:lpstr>Anweisungsstempel</vt:lpstr>
      <vt:lpstr>Sachkonten / Kostenstelle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49</cp:revision>
  <cp:lastPrinted>2012-10-12T11:56:46Z</cp:lastPrinted>
  <dcterms:modified xsi:type="dcterms:W3CDTF">2024-07-16T13:09:32Z</dcterms:modified>
</cp:coreProperties>
</file>