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2" r:id="rId4"/>
    <p:sldId id="263" r:id="rId5"/>
    <p:sldId id="264" r:id="rId6"/>
    <p:sldId id="260" r:id="rId7"/>
    <p:sldId id="261" r:id="rId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FF"/>
    <a:srgbClr val="410157"/>
    <a:srgbClr val="470F51"/>
    <a:srgbClr val="260080"/>
    <a:srgbClr val="73BAFF"/>
    <a:srgbClr val="0000FF"/>
    <a:srgbClr val="59315F"/>
    <a:srgbClr val="CC0066"/>
    <a:srgbClr val="FF9900"/>
    <a:srgbClr val="002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191A-689D-44FD-826A-BCB4D5D95256}" type="datetimeFigureOut">
              <a:rPr lang="de-DE" smtClean="0"/>
              <a:t>16.07.2024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2C61-58F8-4496-B27A-E5A6637BB7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23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9872-B065-4009-B50B-1B42DAE2661C}" type="datetime1">
              <a:rPr lang="de-DE" smtClean="0"/>
              <a:t>16.07.2024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5F0F-282E-417C-B9B9-AE85E9414F18}" type="datetime1">
              <a:rPr lang="de-DE" smtClean="0"/>
              <a:t>16.07.2024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90B3-4CB5-4B2E-822F-2327C419C237}" type="datetime1">
              <a:rPr lang="de-DE" smtClean="0"/>
              <a:t>16.07.2024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0295-4B28-4071-9834-529894551407}" type="datetime1">
              <a:rPr lang="de-DE" smtClean="0"/>
              <a:t>16.07.2024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DB2-22A3-4C15-8E34-CD3B8B07D6A7}" type="datetime1">
              <a:rPr lang="de-DE" smtClean="0"/>
              <a:t>16.07.2024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A145-A510-431F-95B3-2C98AB3EAA42}" type="datetime1">
              <a:rPr lang="de-DE" smtClean="0"/>
              <a:t>16.07.2024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EAF-E833-4237-B585-6B902A3CADB0}" type="datetime1">
              <a:rPr lang="de-DE" smtClean="0"/>
              <a:t>16.07.2024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2E9D-B3A6-45B1-BF05-4C15A06FF462}" type="datetime1">
              <a:rPr lang="de-DE" smtClean="0"/>
              <a:t>16.07.2024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F191-464D-420A-A442-91434CBA2C84}" type="datetime1">
              <a:rPr lang="de-DE" smtClean="0"/>
              <a:t>16.07.2024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103C-B028-4F08-87A5-FB9FFD870F55}" type="datetime1">
              <a:rPr lang="de-DE" smtClean="0"/>
              <a:t>16.07.2024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983A-0ED6-4306-8152-7679AF9C0D22}" type="datetime1">
              <a:rPr lang="de-DE" smtClean="0"/>
              <a:t>16.07.2024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5664-F797-4370-8775-0ABB3015A68B}" type="datetime1">
              <a:rPr lang="de-DE" smtClean="0"/>
              <a:t>16.07.2024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232756"/>
            <a:ext cx="9144000" cy="5328591"/>
          </a:xfrm>
          <a:solidFill>
            <a:srgbClr val="0080FF"/>
          </a:solidFill>
        </p:spPr>
        <p:txBody>
          <a:bodyPr>
            <a:normAutofit/>
          </a:bodyPr>
          <a:lstStyle/>
          <a:p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Verwaltungsfortbildung</a:t>
            </a: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Gemeindebüros</a:t>
            </a: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  <a:t>Bereich Finanzen</a:t>
            </a:r>
            <a:b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  <a:t>Anordnungen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rgbClr val="73BAFF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410157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568" y="36004"/>
            <a:ext cx="5081432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2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Anordnungen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de-DE" sz="2000" dirty="0">
                <a:cs typeface="Arial" pitchFamily="34" charset="0"/>
              </a:rPr>
              <a:t>KGR regelt durch Beschlussfassung die Befugnis, Anordnungen zu erteilen</a:t>
            </a:r>
          </a:p>
          <a:p>
            <a:r>
              <a:rPr lang="de-DE" sz="2000" dirty="0">
                <a:cs typeface="Arial" pitchFamily="34" charset="0"/>
              </a:rPr>
              <a:t>mit Unterschrift wird die Verantwortung für die allgemeine Richtigkeit der Anordnung durch den Anordnungsbefugten übernommen</a:t>
            </a:r>
          </a:p>
          <a:p>
            <a:r>
              <a:rPr lang="de-DE" sz="2000" dirty="0">
                <a:cs typeface="Arial" pitchFamily="34" charset="0"/>
              </a:rPr>
              <a:t>keine Anordnung, die auf sich selbst oder Verwandte lautet</a:t>
            </a:r>
          </a:p>
          <a:p>
            <a:r>
              <a:rPr lang="de-DE" sz="2000" dirty="0">
                <a:cs typeface="Arial" pitchFamily="34" charset="0"/>
              </a:rPr>
              <a:t>aufgrund örtlicher Verhältnisse kann dem Anordnungsbefugten zusätzlich die Befugnis zur Feststellung der sachlichen und rechnerischen Richtigkeit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übertragen werden</a:t>
            </a: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6EA8343-D61D-4CFA-9318-8359607FA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3677891"/>
            <a:ext cx="511155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6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Feststellungsbefugnis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sachliche Richtigkeit</a:t>
            </a:r>
          </a:p>
          <a:p>
            <a:r>
              <a:rPr lang="de-DE" sz="2000" dirty="0">
                <a:cs typeface="Arial" pitchFamily="34" charset="0"/>
              </a:rPr>
              <a:t>Richtigkeit der im Beleg enthaltenen Angaben</a:t>
            </a:r>
          </a:p>
          <a:p>
            <a:r>
              <a:rPr lang="de-DE" sz="2000" dirty="0">
                <a:cs typeface="Arial" pitchFamily="34" charset="0"/>
              </a:rPr>
              <a:t>nach Grundsatz der Wirtschaftlichkeit und Sparsamkeit wurde verfahren</a:t>
            </a:r>
          </a:p>
          <a:p>
            <a:r>
              <a:rPr lang="de-DE" sz="2000" dirty="0">
                <a:cs typeface="Arial" pitchFamily="34" charset="0"/>
              </a:rPr>
              <a:t>Lieferung / Leistung wurde sachgemäß und vollständig ausgeführt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rechnerische Richtigkeit</a:t>
            </a:r>
          </a:p>
          <a:p>
            <a:r>
              <a:rPr lang="de-DE" sz="2000" dirty="0">
                <a:cs typeface="Arial" pitchFamily="34" charset="0"/>
              </a:rPr>
              <a:t>Betrag, Berechnung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und die begründenden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Unterlagen (z.B. Liefer-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schein) sind richtig</a:t>
            </a: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30D54C4-3C94-4637-AB0A-7D7A06AB0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3811512"/>
            <a:ext cx="5004048" cy="227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7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Feststellungsbefugnis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33064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Kirchenkreisverwaltung muss über die Anordnungs- und Feststellungsbefugnis informiert werden</a:t>
            </a: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3FA0E7B-9B20-436C-876F-5A873B6E0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068638"/>
            <a:ext cx="3024336" cy="4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3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Anweisungsstempel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Gehört auf jeden Zahlungsbeleg (außer auf die kleinen Belege in der Barkasse)</a:t>
            </a:r>
          </a:p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pPr marL="457200" indent="-457200">
              <a:buAutoNum type="arabicParenR"/>
            </a:pPr>
            <a:r>
              <a:rPr lang="de-DE" sz="2000" dirty="0">
                <a:cs typeface="Arial" pitchFamily="34" charset="0"/>
              </a:rPr>
              <a:t>Name der KG oder Mandantennummer</a:t>
            </a:r>
          </a:p>
          <a:p>
            <a:pPr marL="457200" indent="-457200">
              <a:buAutoNum type="arabicParenR"/>
            </a:pPr>
            <a:r>
              <a:rPr lang="de-DE" sz="2000" dirty="0">
                <a:cs typeface="Arial" pitchFamily="34" charset="0"/>
              </a:rPr>
              <a:t>Einnahme oder Ausgabe</a:t>
            </a:r>
          </a:p>
          <a:p>
            <a:pPr marL="457200" indent="-457200">
              <a:buAutoNum type="arabicParenR"/>
            </a:pPr>
            <a:r>
              <a:rPr lang="de-DE" sz="2000" dirty="0">
                <a:cs typeface="Arial" pitchFamily="34" charset="0"/>
              </a:rPr>
              <a:t>Haushaltsjahr (wichtig bei Jahreswechsel)</a:t>
            </a:r>
          </a:p>
          <a:p>
            <a:pPr marL="457200" indent="-457200">
              <a:buAutoNum type="arabicParenR"/>
            </a:pPr>
            <a:r>
              <a:rPr lang="de-DE" sz="2000" dirty="0" err="1">
                <a:cs typeface="Arial" pitchFamily="34" charset="0"/>
              </a:rPr>
              <a:t>Sachkonto.Kostenstelle</a:t>
            </a:r>
            <a:r>
              <a:rPr lang="de-DE" sz="2000" dirty="0">
                <a:cs typeface="Arial" pitchFamily="34" charset="0"/>
              </a:rPr>
              <a:t> / HH-Stelle (z.B. “Nr. für Bürobedarf“ . “Nr. für Kirchengemeindeverwaltung“ /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“HH“ für Normalhaushalt oder </a:t>
            </a:r>
            <a:br>
              <a:rPr lang="de-DE" sz="2000" dirty="0">
                <a:cs typeface="Arial" pitchFamily="34" charset="0"/>
              </a:rPr>
            </a:br>
            <a:r>
              <a:rPr lang="de-DE" sz="2000" dirty="0">
                <a:cs typeface="Arial" pitchFamily="34" charset="0"/>
              </a:rPr>
              <a:t>„FH“ für Friedhofshauhalt) </a:t>
            </a:r>
          </a:p>
          <a:p>
            <a:pPr marL="457200" indent="-457200">
              <a:buAutoNum type="arabicParenR"/>
            </a:pPr>
            <a:r>
              <a:rPr lang="de-DE" sz="2000" dirty="0">
                <a:cs typeface="Arial" pitchFamily="34" charset="0"/>
              </a:rPr>
              <a:t>Kurzbeschreibung o. siehe Beleg </a:t>
            </a:r>
          </a:p>
          <a:p>
            <a:pPr marL="457200" indent="-457200">
              <a:buAutoNum type="arabicParenR"/>
            </a:pPr>
            <a:r>
              <a:rPr lang="de-DE" sz="2000" dirty="0">
                <a:cs typeface="Arial" pitchFamily="34" charset="0"/>
              </a:rPr>
              <a:t>Zahlungsbetrag</a:t>
            </a: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7 – 9) Unterschriften</a:t>
            </a:r>
          </a:p>
          <a:p>
            <a:pPr marL="0" indent="0">
              <a:buNone/>
            </a:pPr>
            <a:r>
              <a:rPr lang="de-DE" sz="2000" dirty="0">
                <a:cs typeface="Arial" pitchFamily="34" charset="0"/>
              </a:rPr>
              <a:t>10) Datum der Anweisung</a:t>
            </a: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34BF63C-9FCE-4441-A9FB-0BCAC43F3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7287" y="3789040"/>
            <a:ext cx="4049856" cy="238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6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Sachkonten / Kostenstelle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298F8F-7EDE-4751-AA3E-92240263E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539BE4A-5024-492C-920F-8994128E9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942" y="1730317"/>
            <a:ext cx="5588116" cy="439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5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Abschluss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Zeit für Ihre Fragen</a:t>
            </a:r>
          </a:p>
          <a:p>
            <a:r>
              <a:rPr lang="de-DE" sz="2000" dirty="0">
                <a:cs typeface="Arial" pitchFamily="34" charset="0"/>
              </a:rPr>
              <a:t>Ihre Wünsche für weitere Schulungen im Bereich Finanzen (Standards für Barkasse, Gemeindekonto und Kollekten werden gesondert beschult)</a:t>
            </a:r>
          </a:p>
          <a:p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 algn="ctr">
              <a:buNone/>
            </a:pPr>
            <a:r>
              <a:rPr lang="de-DE" sz="2000" dirty="0">
                <a:cs typeface="Arial" pitchFamily="34" charset="0"/>
              </a:rPr>
              <a:t>Vielen Dank für Ihre Aufmerksamkeit!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Bildschirmpräsentation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Larissa-Design</vt:lpstr>
      <vt:lpstr>Verwaltungsfortbildung Gemeindebüros  Bereich Finanzen Anordnungen</vt:lpstr>
      <vt:lpstr>Anordnungen</vt:lpstr>
      <vt:lpstr>Feststellungsbefugnis</vt:lpstr>
      <vt:lpstr>Feststellungsbefugnis</vt:lpstr>
      <vt:lpstr>Anweisungsstempel</vt:lpstr>
      <vt:lpstr>Sachkonten / Kostenstelle</vt:lpstr>
      <vt:lpstr>Abschluss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dv</dc:creator>
  <cp:lastModifiedBy>smaier</cp:lastModifiedBy>
  <cp:revision>49</cp:revision>
  <cp:lastPrinted>2012-10-12T11:56:46Z</cp:lastPrinted>
  <dcterms:modified xsi:type="dcterms:W3CDTF">2024-07-16T13:09:32Z</dcterms:modified>
</cp:coreProperties>
</file>