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66" r:id="rId3"/>
    <p:sldId id="267" r:id="rId4"/>
    <p:sldId id="270" r:id="rId5"/>
    <p:sldId id="271" r:id="rId6"/>
    <p:sldId id="272" r:id="rId7"/>
    <p:sldId id="273" r:id="rId8"/>
    <p:sldId id="274" r:id="rId9"/>
    <p:sldId id="276" r:id="rId10"/>
    <p:sldId id="275" r:id="rId11"/>
    <p:sldId id="269" r:id="rId12"/>
    <p:sldId id="261" r:id="rId13"/>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a:srgbClr val="410157"/>
    <a:srgbClr val="470F51"/>
    <a:srgbClr val="260080"/>
    <a:srgbClr val="73BAFF"/>
    <a:srgbClr val="0000FF"/>
    <a:srgbClr val="59315F"/>
    <a:srgbClr val="CC0066"/>
    <a:srgbClr val="FF9900"/>
    <a:srgbClr val="002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76" y="10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18A191A-689D-44FD-826A-BCB4D5D95256}" type="datetimeFigureOut">
              <a:rPr lang="de-DE" smtClean="0"/>
              <a:t>12.08.2024</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4B282C61-58F8-4496-B27A-E5A6637BB72E}" type="slidenum">
              <a:rPr lang="de-DE" smtClean="0"/>
              <a:t>‹Nr.›</a:t>
            </a:fld>
            <a:endParaRPr lang="de-DE"/>
          </a:p>
        </p:txBody>
      </p:sp>
    </p:spTree>
    <p:extLst>
      <p:ext uri="{BB962C8B-B14F-4D97-AF65-F5344CB8AC3E}">
        <p14:creationId xmlns:p14="http://schemas.microsoft.com/office/powerpoint/2010/main" val="2415230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2829872-B065-4009-B50B-1B42DAE2661C}" type="datetime1">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AD05F0F-282E-417C-B9B9-AE85E9414F18}" type="datetime1">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 durch Klicken hinzufügen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5F290B3-4CB5-4B2E-822F-2327C419C237}" type="datetime1">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D470295-4B28-4071-9834-529894551407}" type="datetime1">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6393CDB2-22A3-4C15-8E34-CD3B8B07D6A7}" type="datetime1">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223CA145-A510-431F-95B3-2C98AB3EAA42}" type="datetime1">
              <a:rPr lang="de-DE" smtClean="0"/>
              <a:t>12.08.2024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AD37DEAF-E833-4237-B585-6B902A3CADB0}" type="datetime1">
              <a:rPr lang="de-DE" smtClean="0"/>
              <a:t>12.08.2024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E37F2E9D-B3A6-45B1-BF05-4C15A06FF462}" type="datetime1">
              <a:rPr lang="de-DE" smtClean="0"/>
              <a:t>12.08.2024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2F3F191-464D-420A-A442-91434CBA2C84}" type="datetime1">
              <a:rPr lang="de-DE" smtClean="0"/>
              <a:t>12.08.2024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9103C-B028-4F08-87A5-FB9FFD870F55}" type="datetime1">
              <a:rPr lang="de-DE" smtClean="0"/>
              <a:t>12.08.2024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EEE1983A-0ED6-4306-8152-7679AF9C0D22}" type="datetime1">
              <a:rPr lang="de-DE" smtClean="0"/>
              <a:t>12.08.2024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45664-F797-4370-8775-0ABB3015A68B}" type="datetime1">
              <a:rPr lang="de-DE" smtClean="0"/>
              <a:t>12.08.2024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kirche-mv.de/kollekten-pek"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232756"/>
            <a:ext cx="9144000" cy="5328591"/>
          </a:xfrm>
          <a:solidFill>
            <a:srgbClr val="0080FF"/>
          </a:solidFill>
        </p:spPr>
        <p:txBody>
          <a:bodyPr>
            <a:normAutofit/>
          </a:bodyPr>
          <a:lstStyle/>
          <a:p>
            <a:r>
              <a:rPr lang="de-DE" sz="4200" dirty="0">
                <a:solidFill>
                  <a:schemeClr val="bg1"/>
                </a:solidFill>
                <a:latin typeface="+mn-lt"/>
                <a:cs typeface="Arial" pitchFamily="34" charset="0"/>
              </a:rPr>
              <a:t>Verwaltungsfortbildung</a:t>
            </a:r>
            <a:br>
              <a:rPr lang="de-DE" sz="4200" dirty="0">
                <a:solidFill>
                  <a:schemeClr val="bg1"/>
                </a:solidFill>
                <a:latin typeface="+mn-lt"/>
                <a:cs typeface="Arial" pitchFamily="34" charset="0"/>
              </a:rPr>
            </a:br>
            <a:r>
              <a:rPr lang="de-DE" sz="4200" dirty="0">
                <a:solidFill>
                  <a:schemeClr val="bg1"/>
                </a:solidFill>
                <a:latin typeface="+mn-lt"/>
                <a:cs typeface="Arial" pitchFamily="34" charset="0"/>
              </a:rPr>
              <a:t>Gemeindebüros</a:t>
            </a:r>
            <a:br>
              <a:rPr lang="de-DE" sz="4200" dirty="0">
                <a:solidFill>
                  <a:schemeClr val="bg1"/>
                </a:solidFill>
                <a:latin typeface="Arial" pitchFamily="34" charset="0"/>
                <a:cs typeface="Arial" pitchFamily="34" charset="0"/>
              </a:rPr>
            </a:br>
            <a:br>
              <a:rPr lang="de-DE" sz="4200" dirty="0">
                <a:solidFill>
                  <a:schemeClr val="bg1"/>
                </a:solidFill>
                <a:latin typeface="Arial" pitchFamily="34" charset="0"/>
                <a:cs typeface="Arial" pitchFamily="34" charset="0"/>
              </a:rPr>
            </a:br>
            <a:r>
              <a:rPr lang="de-DE" sz="3400" dirty="0">
                <a:solidFill>
                  <a:schemeClr val="bg1"/>
                </a:solidFill>
                <a:latin typeface="+mn-lt"/>
                <a:cs typeface="Arial" pitchFamily="34" charset="0"/>
              </a:rPr>
              <a:t>Bereich Finanzen</a:t>
            </a:r>
            <a:br>
              <a:rPr lang="de-DE" sz="3400" dirty="0">
                <a:solidFill>
                  <a:schemeClr val="bg1"/>
                </a:solidFill>
                <a:latin typeface="+mn-lt"/>
                <a:cs typeface="Arial" pitchFamily="34" charset="0"/>
              </a:rPr>
            </a:br>
            <a:r>
              <a:rPr lang="de-DE" sz="3400" dirty="0">
                <a:solidFill>
                  <a:schemeClr val="bg1"/>
                </a:solidFill>
                <a:latin typeface="+mn-lt"/>
                <a:cs typeface="Arial" pitchFamily="34" charset="0"/>
              </a:rPr>
              <a:t>Kollekten</a:t>
            </a:r>
          </a:p>
        </p:txBody>
      </p:sp>
      <p:sp>
        <p:nvSpPr>
          <p:cNvPr id="7" name="Textfeld 6"/>
          <p:cNvSpPr txBox="1"/>
          <p:nvPr/>
        </p:nvSpPr>
        <p:spPr>
          <a:xfrm>
            <a:off x="0" y="6525344"/>
            <a:ext cx="9144000" cy="369332"/>
          </a:xfrm>
          <a:prstGeom prst="rect">
            <a:avLst/>
          </a:prstGeom>
          <a:solidFill>
            <a:srgbClr val="73BAFF"/>
          </a:solidFill>
        </p:spPr>
        <p:txBody>
          <a:bodyPr wrap="square" rtlCol="0">
            <a:spAutoFit/>
          </a:bodyPr>
          <a:lstStyle/>
          <a:p>
            <a:endParaRPr lang="de-DE" dirty="0"/>
          </a:p>
        </p:txBody>
      </p:sp>
      <p:sp>
        <p:nvSpPr>
          <p:cNvPr id="8" name="Titel 1"/>
          <p:cNvSpPr txBox="1">
            <a:spLocks/>
          </p:cNvSpPr>
          <p:nvPr/>
        </p:nvSpPr>
        <p:spPr>
          <a:xfrm>
            <a:off x="0" y="0"/>
            <a:ext cx="9144000" cy="1196752"/>
          </a:xfrm>
          <a:prstGeom prst="rect">
            <a:avLst/>
          </a:prstGeom>
          <a:solidFill>
            <a:srgbClr val="410157"/>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de-DE" sz="2000" dirty="0">
              <a:solidFill>
                <a:schemeClr val="bg1"/>
              </a:solidFill>
              <a:latin typeface="Arial" pitchFamily="34" charset="0"/>
              <a:cs typeface="Arial" pitchFamily="34" charset="0"/>
            </a:endParaRPr>
          </a:p>
        </p:txBody>
      </p:sp>
      <p:pic>
        <p:nvPicPr>
          <p:cNvPr id="9" name="Grafi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62568" y="36004"/>
            <a:ext cx="5081432" cy="1124744"/>
          </a:xfrm>
          <a:prstGeom prst="rect">
            <a:avLst/>
          </a:prstGeom>
        </p:spPr>
      </p:pic>
    </p:spTree>
    <p:extLst>
      <p:ext uri="{BB962C8B-B14F-4D97-AF65-F5344CB8AC3E}">
        <p14:creationId xmlns:p14="http://schemas.microsoft.com/office/powerpoint/2010/main" val="1887626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err="1">
                <a:solidFill>
                  <a:schemeClr val="bg1"/>
                </a:solidFill>
                <a:latin typeface="Arial" pitchFamily="34" charset="0"/>
                <a:cs typeface="Arial" pitchFamily="34" charset="0"/>
              </a:rPr>
              <a:t>Kollektenablauf</a:t>
            </a:r>
            <a:r>
              <a:rPr lang="de-DE" sz="2000" dirty="0">
                <a:solidFill>
                  <a:schemeClr val="bg1"/>
                </a:solidFill>
                <a:latin typeface="Arial" pitchFamily="34" charset="0"/>
                <a:cs typeface="Arial" pitchFamily="34" charset="0"/>
              </a:rPr>
              <a:t> / freie Kollekte</a:t>
            </a: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10</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
        <p:nvSpPr>
          <p:cNvPr id="8" name="Inhaltsplatzhalter 7">
            <a:extLst>
              <a:ext uri="{FF2B5EF4-FFF2-40B4-BE49-F238E27FC236}">
                <a16:creationId xmlns:a16="http://schemas.microsoft.com/office/drawing/2014/main" id="{8769C727-9C38-422C-84B3-78A95A5C51C6}"/>
              </a:ext>
            </a:extLst>
          </p:cNvPr>
          <p:cNvSpPr>
            <a:spLocks noGrp="1"/>
          </p:cNvSpPr>
          <p:nvPr>
            <p:ph idx="1"/>
          </p:nvPr>
        </p:nvSpPr>
        <p:spPr/>
        <p:txBody>
          <a:bodyPr>
            <a:normAutofit/>
          </a:bodyPr>
          <a:lstStyle/>
          <a:p>
            <a:pPr>
              <a:spcBef>
                <a:spcPts val="200"/>
              </a:spcBef>
              <a:spcAft>
                <a:spcPts val="200"/>
              </a:spcAft>
            </a:pPr>
            <a:r>
              <a:rPr lang="de-DE" sz="2000" b="1" dirty="0">
                <a:effectLst/>
                <a:ea typeface="Times New Roman" panose="02020603050405020304" pitchFamily="18" charset="0"/>
                <a:cs typeface="Times New Roman" panose="02020603050405020304" pitchFamily="18" charset="0"/>
              </a:rPr>
              <a:t>zur Überweisung </a:t>
            </a:r>
            <a:r>
              <a:rPr lang="de-DE" sz="2000" dirty="0"/>
              <a:t>der freien Kollekten bitte den „Beleg Überweisung freie Kollekte“ ausfüllen und als Buchungsbeleg verwenden</a:t>
            </a:r>
          </a:p>
          <a:p>
            <a:pPr>
              <a:spcBef>
                <a:spcPts val="200"/>
              </a:spcBef>
              <a:spcAft>
                <a:spcPts val="200"/>
              </a:spcAft>
            </a:pPr>
            <a:endParaRPr lang="de-DE" sz="2000" dirty="0"/>
          </a:p>
          <a:p>
            <a:pPr>
              <a:spcBef>
                <a:spcPts val="200"/>
              </a:spcBef>
              <a:spcAft>
                <a:spcPts val="200"/>
              </a:spcAft>
            </a:pPr>
            <a:endParaRPr lang="de-DE" sz="2000" dirty="0"/>
          </a:p>
          <a:p>
            <a:pPr>
              <a:spcBef>
                <a:spcPts val="200"/>
              </a:spcBef>
              <a:spcAft>
                <a:spcPts val="200"/>
              </a:spcAft>
            </a:pPr>
            <a:endParaRPr lang="de-DE" sz="2000" dirty="0"/>
          </a:p>
          <a:p>
            <a:pPr marL="0" indent="0">
              <a:spcBef>
                <a:spcPts val="200"/>
              </a:spcBef>
              <a:spcAft>
                <a:spcPts val="200"/>
              </a:spcAft>
              <a:buNone/>
            </a:pPr>
            <a:r>
              <a:rPr lang="de-DE" sz="2000" dirty="0"/>
              <a:t> </a:t>
            </a:r>
            <a:endParaRPr lang="de-DE" sz="2000" dirty="0">
              <a:effectLst/>
              <a:ea typeface="Times New Roman" panose="02020603050405020304" pitchFamily="18" charset="0"/>
              <a:cs typeface="Times New Roman" panose="02020603050405020304" pitchFamily="18" charset="0"/>
            </a:endParaRPr>
          </a:p>
        </p:txBody>
      </p:sp>
      <p:pic>
        <p:nvPicPr>
          <p:cNvPr id="6" name="Grafik 5">
            <a:extLst>
              <a:ext uri="{FF2B5EF4-FFF2-40B4-BE49-F238E27FC236}">
                <a16:creationId xmlns:a16="http://schemas.microsoft.com/office/drawing/2014/main" id="{B558ECAD-7C09-4F9B-ADFB-6B1D789AA7AC}"/>
              </a:ext>
            </a:extLst>
          </p:cNvPr>
          <p:cNvPicPr>
            <a:picLocks noChangeAspect="1"/>
          </p:cNvPicPr>
          <p:nvPr/>
        </p:nvPicPr>
        <p:blipFill>
          <a:blip r:embed="rId3"/>
          <a:stretch>
            <a:fillRect/>
          </a:stretch>
        </p:blipFill>
        <p:spPr>
          <a:xfrm>
            <a:off x="4139952" y="2299339"/>
            <a:ext cx="3456384" cy="3875622"/>
          </a:xfrm>
          <a:prstGeom prst="rect">
            <a:avLst/>
          </a:prstGeom>
        </p:spPr>
      </p:pic>
    </p:spTree>
    <p:extLst>
      <p:ext uri="{BB962C8B-B14F-4D97-AF65-F5344CB8AC3E}">
        <p14:creationId xmlns:p14="http://schemas.microsoft.com/office/powerpoint/2010/main" val="368477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a:solidFill>
                  <a:schemeClr val="bg1"/>
                </a:solidFill>
                <a:latin typeface="Arial" pitchFamily="34" charset="0"/>
                <a:cs typeface="Arial" pitchFamily="34" charset="0"/>
              </a:rPr>
              <a:t>Standard Kollekten</a:t>
            </a: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11</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pic>
        <p:nvPicPr>
          <p:cNvPr id="8" name="Inhaltsplatzhalter 7">
            <a:extLst>
              <a:ext uri="{FF2B5EF4-FFF2-40B4-BE49-F238E27FC236}">
                <a16:creationId xmlns:a16="http://schemas.microsoft.com/office/drawing/2014/main" id="{265C9D85-A8A3-4E1B-8165-F4BB18C4DB2E}"/>
              </a:ext>
            </a:extLst>
          </p:cNvPr>
          <p:cNvPicPr>
            <a:picLocks noGrp="1" noChangeAspect="1"/>
          </p:cNvPicPr>
          <p:nvPr>
            <p:ph idx="1"/>
          </p:nvPr>
        </p:nvPicPr>
        <p:blipFill>
          <a:blip r:embed="rId3"/>
          <a:stretch>
            <a:fillRect/>
          </a:stretch>
        </p:blipFill>
        <p:spPr>
          <a:xfrm>
            <a:off x="2871085" y="1600200"/>
            <a:ext cx="3401829" cy="4525963"/>
          </a:xfrm>
        </p:spPr>
      </p:pic>
    </p:spTree>
    <p:extLst>
      <p:ext uri="{BB962C8B-B14F-4D97-AF65-F5344CB8AC3E}">
        <p14:creationId xmlns:p14="http://schemas.microsoft.com/office/powerpoint/2010/main" val="153558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a:solidFill>
                  <a:schemeClr val="bg1"/>
                </a:solidFill>
                <a:latin typeface="Arial" pitchFamily="34" charset="0"/>
                <a:cs typeface="Arial" pitchFamily="34" charset="0"/>
              </a:rPr>
              <a:t>Abschluss</a:t>
            </a:r>
          </a:p>
        </p:txBody>
      </p:sp>
      <p:sp>
        <p:nvSpPr>
          <p:cNvPr id="11" name="Inhaltsplatzhalter 10"/>
          <p:cNvSpPr>
            <a:spLocks noGrp="1"/>
          </p:cNvSpPr>
          <p:nvPr>
            <p:ph idx="1"/>
          </p:nvPr>
        </p:nvSpPr>
        <p:spPr>
          <a:xfrm>
            <a:off x="457200" y="1268760"/>
            <a:ext cx="8229600" cy="4857403"/>
          </a:xfrm>
        </p:spPr>
        <p:txBody>
          <a:bodyPr/>
          <a:lstStyle/>
          <a:p>
            <a:pPr marL="0" indent="0">
              <a:buNone/>
            </a:pPr>
            <a:endParaRPr lang="de-DE" sz="2000" b="1" dirty="0">
              <a:latin typeface="Arial" pitchFamily="34" charset="0"/>
              <a:cs typeface="Arial" pitchFamily="34" charset="0"/>
            </a:endParaRPr>
          </a:p>
          <a:p>
            <a:r>
              <a:rPr lang="de-DE" sz="2000" dirty="0">
                <a:cs typeface="Arial" pitchFamily="34" charset="0"/>
              </a:rPr>
              <a:t>Zeit für Ihre Fragen</a:t>
            </a:r>
          </a:p>
          <a:p>
            <a:r>
              <a:rPr lang="de-DE" sz="2000" dirty="0">
                <a:cs typeface="Arial" pitchFamily="34" charset="0"/>
              </a:rPr>
              <a:t>Ihre Wünsche für weitere Schulungen im Bereich Finanzen (Standards für Barkasse, Gemeindekonto und Anordnungen werden gesondert beschult)</a:t>
            </a:r>
          </a:p>
          <a:p>
            <a:endParaRPr lang="de-DE" sz="2000" dirty="0">
              <a:cs typeface="Arial" pitchFamily="34" charset="0"/>
            </a:endParaRPr>
          </a:p>
          <a:p>
            <a:pPr marL="0" indent="0">
              <a:buNone/>
            </a:pPr>
            <a:endParaRPr lang="de-DE" sz="2000" dirty="0">
              <a:cs typeface="Arial" pitchFamily="34" charset="0"/>
            </a:endParaRPr>
          </a:p>
          <a:p>
            <a:endParaRPr lang="de-DE" sz="2000" dirty="0">
              <a:cs typeface="Arial" pitchFamily="34" charset="0"/>
            </a:endParaRPr>
          </a:p>
          <a:p>
            <a:endParaRPr lang="de-DE" sz="2000" dirty="0">
              <a:cs typeface="Arial" pitchFamily="34" charset="0"/>
            </a:endParaRPr>
          </a:p>
          <a:p>
            <a:endParaRPr lang="de-DE" sz="2000" dirty="0">
              <a:cs typeface="Arial" pitchFamily="34" charset="0"/>
            </a:endParaRPr>
          </a:p>
          <a:p>
            <a:pPr marL="0" indent="0">
              <a:buNone/>
            </a:pPr>
            <a:endParaRPr lang="de-DE" sz="2000" dirty="0">
              <a:cs typeface="Arial" pitchFamily="34" charset="0"/>
            </a:endParaRPr>
          </a:p>
          <a:p>
            <a:pPr marL="0" indent="0" algn="ctr">
              <a:buNone/>
            </a:pPr>
            <a:r>
              <a:rPr lang="de-DE" sz="2000" dirty="0">
                <a:cs typeface="Arial" pitchFamily="34" charset="0"/>
              </a:rPr>
              <a:t>Vielen Dank für Ihre Aufmerksamkeit!</a:t>
            </a:r>
            <a:endParaRPr lang="de-DE" dirty="0"/>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12</a:t>
            </a:fld>
            <a:endParaRPr lang="de-DE"/>
          </a:p>
        </p:txBody>
      </p:sp>
      <p:pic>
        <p:nvPicPr>
          <p:cNvPr id="13" name="Grafik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Tree>
    <p:extLst>
      <p:ext uri="{BB962C8B-B14F-4D97-AF65-F5344CB8AC3E}">
        <p14:creationId xmlns:p14="http://schemas.microsoft.com/office/powerpoint/2010/main" val="334670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a:solidFill>
                  <a:schemeClr val="bg1"/>
                </a:solidFill>
                <a:latin typeface="Arial" pitchFamily="34" charset="0"/>
                <a:cs typeface="Arial" pitchFamily="34" charset="0"/>
              </a:rPr>
              <a:t>Kollekten</a:t>
            </a: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2</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
        <p:nvSpPr>
          <p:cNvPr id="4" name="Inhaltsplatzhalter 3">
            <a:extLst>
              <a:ext uri="{FF2B5EF4-FFF2-40B4-BE49-F238E27FC236}">
                <a16:creationId xmlns:a16="http://schemas.microsoft.com/office/drawing/2014/main" id="{9DA1DFBF-060A-4098-9C0F-FEBC7E8A5702}"/>
              </a:ext>
            </a:extLst>
          </p:cNvPr>
          <p:cNvSpPr>
            <a:spLocks noGrp="1"/>
          </p:cNvSpPr>
          <p:nvPr>
            <p:ph idx="1"/>
          </p:nvPr>
        </p:nvSpPr>
        <p:spPr/>
        <p:txBody>
          <a:bodyPr>
            <a:normAutofit/>
          </a:bodyPr>
          <a:lstStyle/>
          <a:p>
            <a:r>
              <a:rPr lang="de-DE" sz="2000" b="0" i="0" dirty="0">
                <a:solidFill>
                  <a:srgbClr val="000000"/>
                </a:solidFill>
                <a:effectLst/>
              </a:rPr>
              <a:t>1. Sonntag i. M.: Pflichtkollekte der Landeskirche oder der EKD/VELKD/UEK</a:t>
            </a:r>
          </a:p>
          <a:p>
            <a:pPr marL="0" indent="0">
              <a:buNone/>
            </a:pPr>
            <a:endParaRPr lang="de-DE" sz="2000" dirty="0">
              <a:solidFill>
                <a:srgbClr val="000000"/>
              </a:solidFill>
            </a:endParaRPr>
          </a:p>
          <a:p>
            <a:r>
              <a:rPr lang="de-DE" sz="2000" b="0" i="0" dirty="0">
                <a:solidFill>
                  <a:srgbClr val="000000"/>
                </a:solidFill>
                <a:effectLst/>
              </a:rPr>
              <a:t>2. Sonntag: Kollekte des Sprengels und des Kirchenkreises im Wechsel</a:t>
            </a:r>
          </a:p>
          <a:p>
            <a:pPr marL="0" indent="0">
              <a:buNone/>
            </a:pPr>
            <a:endParaRPr lang="de-DE" sz="2000" dirty="0">
              <a:solidFill>
                <a:srgbClr val="000000"/>
              </a:solidFill>
            </a:endParaRPr>
          </a:p>
          <a:p>
            <a:r>
              <a:rPr lang="de-DE" sz="2000" b="0" i="0" dirty="0">
                <a:solidFill>
                  <a:srgbClr val="000000"/>
                </a:solidFill>
                <a:effectLst/>
              </a:rPr>
              <a:t>3. und 4. Sonntag: Kollekte, die durch die Kirchengemeinden festgelegt werden kann, wovon eine Kollekte aus </a:t>
            </a:r>
            <a:r>
              <a:rPr lang="de-DE" sz="2000" dirty="0">
                <a:solidFill>
                  <a:srgbClr val="000000"/>
                </a:solidFill>
              </a:rPr>
              <a:t>dem</a:t>
            </a:r>
            <a:r>
              <a:rPr lang="de-DE" sz="2000" b="0" i="0" dirty="0">
                <a:solidFill>
                  <a:srgbClr val="000000"/>
                </a:solidFill>
                <a:effectLst/>
              </a:rPr>
              <a:t> </a:t>
            </a:r>
            <a:r>
              <a:rPr lang="de-DE" sz="2000" b="0" i="0" dirty="0" err="1">
                <a:solidFill>
                  <a:srgbClr val="000000"/>
                </a:solidFill>
                <a:effectLst/>
              </a:rPr>
              <a:t>Kollektenkatalog</a:t>
            </a:r>
            <a:r>
              <a:rPr lang="de-DE" sz="2000" b="0" i="0" dirty="0">
                <a:solidFill>
                  <a:srgbClr val="000000"/>
                </a:solidFill>
                <a:effectLst/>
              </a:rPr>
              <a:t> (www.kollekten.de) genommen werden sollte</a:t>
            </a:r>
          </a:p>
          <a:p>
            <a:endParaRPr lang="de-DE" sz="2000" dirty="0">
              <a:solidFill>
                <a:srgbClr val="000000"/>
              </a:solidFill>
            </a:endParaRPr>
          </a:p>
          <a:p>
            <a:r>
              <a:rPr lang="de-DE" sz="2000" b="0" i="0" dirty="0">
                <a:solidFill>
                  <a:srgbClr val="000000"/>
                </a:solidFill>
                <a:effectLst/>
              </a:rPr>
              <a:t>Erntedankfest, 1. Advent und Heiligabend: „Brot für die Welt“ </a:t>
            </a:r>
          </a:p>
          <a:p>
            <a:endParaRPr lang="de-DE" sz="2000" dirty="0">
              <a:solidFill>
                <a:srgbClr val="000000"/>
              </a:solidFill>
            </a:endParaRPr>
          </a:p>
          <a:p>
            <a:r>
              <a:rPr lang="de-DE" sz="2000" dirty="0">
                <a:hlinkClick r:id="rId3"/>
              </a:rPr>
              <a:t>https://www.kirche-mv.de/kollekten-pek</a:t>
            </a:r>
            <a:endParaRPr lang="de-DE" sz="2000" dirty="0"/>
          </a:p>
        </p:txBody>
      </p:sp>
    </p:spTree>
    <p:extLst>
      <p:ext uri="{BB962C8B-B14F-4D97-AF65-F5344CB8AC3E}">
        <p14:creationId xmlns:p14="http://schemas.microsoft.com/office/powerpoint/2010/main" val="17752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a:solidFill>
                  <a:schemeClr val="bg1"/>
                </a:solidFill>
                <a:latin typeface="Arial" pitchFamily="34" charset="0"/>
                <a:cs typeface="Arial" pitchFamily="34" charset="0"/>
              </a:rPr>
              <a:t>Kollekten</a:t>
            </a: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3</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
        <p:nvSpPr>
          <p:cNvPr id="8" name="Inhaltsplatzhalter 7">
            <a:extLst>
              <a:ext uri="{FF2B5EF4-FFF2-40B4-BE49-F238E27FC236}">
                <a16:creationId xmlns:a16="http://schemas.microsoft.com/office/drawing/2014/main" id="{8769C727-9C38-422C-84B3-78A95A5C51C6}"/>
              </a:ext>
            </a:extLst>
          </p:cNvPr>
          <p:cNvSpPr>
            <a:spLocks noGrp="1"/>
          </p:cNvSpPr>
          <p:nvPr>
            <p:ph idx="1"/>
          </p:nvPr>
        </p:nvSpPr>
        <p:spPr/>
        <p:txBody>
          <a:bodyPr>
            <a:normAutofit/>
          </a:bodyPr>
          <a:lstStyle/>
          <a:p>
            <a:r>
              <a:rPr lang="de-DE" sz="2000" dirty="0"/>
              <a:t>die Kollekten werden nach der </a:t>
            </a:r>
            <a:br>
              <a:rPr lang="de-DE" sz="2000" dirty="0"/>
            </a:br>
            <a:r>
              <a:rPr lang="de-DE" sz="2000" dirty="0"/>
              <a:t>Sammlung zunächst in die Barkasse </a:t>
            </a:r>
            <a:br>
              <a:rPr lang="de-DE" sz="2000" dirty="0"/>
            </a:br>
            <a:r>
              <a:rPr lang="de-DE" sz="2000" dirty="0"/>
              <a:t>eingezahlt und in Navision erfasst</a:t>
            </a:r>
            <a:br>
              <a:rPr lang="de-DE" sz="2000" dirty="0"/>
            </a:br>
            <a:endParaRPr lang="de-DE" sz="2200" dirty="0"/>
          </a:p>
          <a:p>
            <a:r>
              <a:rPr lang="de-DE" sz="2000" dirty="0"/>
              <a:t>die Weiterleitung der Kollekten</a:t>
            </a:r>
            <a:br>
              <a:rPr lang="de-DE" sz="2000" dirty="0"/>
            </a:br>
            <a:r>
              <a:rPr lang="de-DE" sz="2000" dirty="0"/>
              <a:t>erfolgt dann vom Gemeindekonto</a:t>
            </a:r>
            <a:br>
              <a:rPr lang="de-DE" sz="2000" dirty="0"/>
            </a:br>
            <a:r>
              <a:rPr lang="de-DE" sz="2000" dirty="0"/>
              <a:t>aus, welches durch regelmäßige</a:t>
            </a:r>
            <a:br>
              <a:rPr lang="de-DE" sz="2000" dirty="0"/>
            </a:br>
            <a:r>
              <a:rPr lang="de-DE" sz="2000" dirty="0"/>
              <a:t>Abschöpfung der Barkasse immer</a:t>
            </a:r>
            <a:br>
              <a:rPr lang="de-DE" sz="2000" dirty="0"/>
            </a:br>
            <a:r>
              <a:rPr lang="de-DE" sz="2000" dirty="0"/>
              <a:t>genug Guthaben dafür vorhält</a:t>
            </a:r>
          </a:p>
          <a:p>
            <a:pPr marL="0" indent="0">
              <a:buNone/>
            </a:pPr>
            <a:endParaRPr lang="de-DE" dirty="0"/>
          </a:p>
        </p:txBody>
      </p:sp>
      <p:pic>
        <p:nvPicPr>
          <p:cNvPr id="9" name="Grafik 8">
            <a:extLst>
              <a:ext uri="{FF2B5EF4-FFF2-40B4-BE49-F238E27FC236}">
                <a16:creationId xmlns:a16="http://schemas.microsoft.com/office/drawing/2014/main" id="{5FE1A55E-3723-49F1-BD9B-DED2B3B022B1}"/>
              </a:ext>
            </a:extLst>
          </p:cNvPr>
          <p:cNvPicPr>
            <a:picLocks noChangeAspect="1"/>
          </p:cNvPicPr>
          <p:nvPr/>
        </p:nvPicPr>
        <p:blipFill>
          <a:blip r:embed="rId3"/>
          <a:stretch>
            <a:fillRect/>
          </a:stretch>
        </p:blipFill>
        <p:spPr>
          <a:xfrm>
            <a:off x="5148064" y="1389063"/>
            <a:ext cx="3363688" cy="4690894"/>
          </a:xfrm>
          <a:prstGeom prst="rect">
            <a:avLst/>
          </a:prstGeom>
        </p:spPr>
      </p:pic>
    </p:spTree>
    <p:extLst>
      <p:ext uri="{BB962C8B-B14F-4D97-AF65-F5344CB8AC3E}">
        <p14:creationId xmlns:p14="http://schemas.microsoft.com/office/powerpoint/2010/main" val="345556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err="1">
                <a:solidFill>
                  <a:schemeClr val="bg1"/>
                </a:solidFill>
                <a:latin typeface="Arial" pitchFamily="34" charset="0"/>
                <a:cs typeface="Arial" pitchFamily="34" charset="0"/>
              </a:rPr>
              <a:t>Kollektenablauf</a:t>
            </a:r>
            <a:endParaRPr lang="de-DE" sz="2000" dirty="0">
              <a:solidFill>
                <a:schemeClr val="bg1"/>
              </a:solidFill>
              <a:latin typeface="Arial" pitchFamily="34" charset="0"/>
              <a:cs typeface="Arial" pitchFamily="34" charset="0"/>
            </a:endParaRP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4</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
        <p:nvSpPr>
          <p:cNvPr id="8" name="Inhaltsplatzhalter 7">
            <a:extLst>
              <a:ext uri="{FF2B5EF4-FFF2-40B4-BE49-F238E27FC236}">
                <a16:creationId xmlns:a16="http://schemas.microsoft.com/office/drawing/2014/main" id="{8769C727-9C38-422C-84B3-78A95A5C51C6}"/>
              </a:ext>
            </a:extLst>
          </p:cNvPr>
          <p:cNvSpPr>
            <a:spLocks noGrp="1"/>
          </p:cNvSpPr>
          <p:nvPr>
            <p:ph idx="1"/>
          </p:nvPr>
        </p:nvSpPr>
        <p:spPr/>
        <p:txBody>
          <a:bodyPr>
            <a:normAutofit/>
          </a:bodyPr>
          <a:lstStyle/>
          <a:p>
            <a:r>
              <a:rPr lang="de-DE" sz="2000" dirty="0"/>
              <a:t>Kollekte übernehmen und ggf. nochmal zählen</a:t>
            </a:r>
          </a:p>
          <a:p>
            <a:pPr marL="0" indent="0">
              <a:buNone/>
            </a:pPr>
            <a:endParaRPr lang="de-DE" sz="2000" dirty="0"/>
          </a:p>
          <a:p>
            <a:r>
              <a:rPr lang="de-DE" sz="2000" dirty="0" err="1"/>
              <a:t>Kollektenbeleg</a:t>
            </a:r>
            <a:r>
              <a:rPr lang="de-DE" sz="2000" dirty="0"/>
              <a:t> schreiben </a:t>
            </a:r>
          </a:p>
          <a:p>
            <a:endParaRPr lang="de-DE" sz="2000" dirty="0"/>
          </a:p>
          <a:p>
            <a:endParaRPr lang="de-DE" sz="2000" dirty="0"/>
          </a:p>
        </p:txBody>
      </p:sp>
      <p:pic>
        <p:nvPicPr>
          <p:cNvPr id="4" name="Grafik 3">
            <a:extLst>
              <a:ext uri="{FF2B5EF4-FFF2-40B4-BE49-F238E27FC236}">
                <a16:creationId xmlns:a16="http://schemas.microsoft.com/office/drawing/2014/main" id="{620A8F08-33E0-4ADF-B244-0BB64B219C73}"/>
              </a:ext>
            </a:extLst>
          </p:cNvPr>
          <p:cNvPicPr>
            <a:picLocks noChangeAspect="1"/>
          </p:cNvPicPr>
          <p:nvPr/>
        </p:nvPicPr>
        <p:blipFill>
          <a:blip r:embed="rId3"/>
          <a:stretch>
            <a:fillRect/>
          </a:stretch>
        </p:blipFill>
        <p:spPr>
          <a:xfrm>
            <a:off x="539552" y="2726524"/>
            <a:ext cx="3024336" cy="3060279"/>
          </a:xfrm>
          <a:prstGeom prst="rect">
            <a:avLst/>
          </a:prstGeom>
        </p:spPr>
      </p:pic>
      <p:pic>
        <p:nvPicPr>
          <p:cNvPr id="6" name="Grafik 5">
            <a:extLst>
              <a:ext uri="{FF2B5EF4-FFF2-40B4-BE49-F238E27FC236}">
                <a16:creationId xmlns:a16="http://schemas.microsoft.com/office/drawing/2014/main" id="{BB518A30-CB3A-49E1-A7E6-71CD10A42A7D}"/>
              </a:ext>
            </a:extLst>
          </p:cNvPr>
          <p:cNvPicPr>
            <a:picLocks noChangeAspect="1"/>
          </p:cNvPicPr>
          <p:nvPr/>
        </p:nvPicPr>
        <p:blipFill>
          <a:blip r:embed="rId4"/>
          <a:stretch>
            <a:fillRect/>
          </a:stretch>
        </p:blipFill>
        <p:spPr>
          <a:xfrm>
            <a:off x="3923928" y="2683817"/>
            <a:ext cx="4933810" cy="3333298"/>
          </a:xfrm>
          <a:prstGeom prst="rect">
            <a:avLst/>
          </a:prstGeom>
        </p:spPr>
      </p:pic>
    </p:spTree>
    <p:extLst>
      <p:ext uri="{BB962C8B-B14F-4D97-AF65-F5344CB8AC3E}">
        <p14:creationId xmlns:p14="http://schemas.microsoft.com/office/powerpoint/2010/main" val="81484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err="1">
                <a:solidFill>
                  <a:schemeClr val="bg1"/>
                </a:solidFill>
                <a:latin typeface="Arial" pitchFamily="34" charset="0"/>
                <a:cs typeface="Arial" pitchFamily="34" charset="0"/>
              </a:rPr>
              <a:t>Kollektenablauf</a:t>
            </a:r>
            <a:r>
              <a:rPr lang="de-DE" sz="2000" dirty="0">
                <a:solidFill>
                  <a:schemeClr val="bg1"/>
                </a:solidFill>
                <a:latin typeface="Arial" pitchFamily="34" charset="0"/>
                <a:cs typeface="Arial" pitchFamily="34" charset="0"/>
              </a:rPr>
              <a:t> </a:t>
            </a: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5</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
        <p:nvSpPr>
          <p:cNvPr id="8" name="Inhaltsplatzhalter 7">
            <a:extLst>
              <a:ext uri="{FF2B5EF4-FFF2-40B4-BE49-F238E27FC236}">
                <a16:creationId xmlns:a16="http://schemas.microsoft.com/office/drawing/2014/main" id="{8769C727-9C38-422C-84B3-78A95A5C51C6}"/>
              </a:ext>
            </a:extLst>
          </p:cNvPr>
          <p:cNvSpPr>
            <a:spLocks noGrp="1"/>
          </p:cNvSpPr>
          <p:nvPr>
            <p:ph idx="1"/>
          </p:nvPr>
        </p:nvSpPr>
        <p:spPr/>
        <p:txBody>
          <a:bodyPr>
            <a:normAutofit/>
          </a:bodyPr>
          <a:lstStyle/>
          <a:p>
            <a:pPr marL="0" indent="0">
              <a:spcBef>
                <a:spcPts val="200"/>
              </a:spcBef>
              <a:spcAft>
                <a:spcPts val="200"/>
              </a:spcAft>
              <a:buNone/>
            </a:pPr>
            <a:r>
              <a:rPr lang="de-DE" sz="2000" b="1" dirty="0">
                <a:effectLst/>
                <a:ea typeface="Times New Roman" panose="02020603050405020304" pitchFamily="18" charset="0"/>
                <a:cs typeface="Times New Roman" panose="02020603050405020304" pitchFamily="18" charset="0"/>
              </a:rPr>
              <a:t>Kontierung</a:t>
            </a:r>
          </a:p>
          <a:p>
            <a:pPr marL="0" indent="0">
              <a:spcBef>
                <a:spcPts val="200"/>
              </a:spcBef>
              <a:spcAft>
                <a:spcPts val="200"/>
              </a:spcAft>
              <a:buNone/>
            </a:pPr>
            <a:endParaRPr lang="de-DE" sz="2000" dirty="0">
              <a:effectLst/>
              <a:ea typeface="Times New Roman" panose="02020603050405020304" pitchFamily="18" charset="0"/>
              <a:cs typeface="Times New Roman" panose="02020603050405020304" pitchFamily="18" charset="0"/>
            </a:endParaRPr>
          </a:p>
          <a:p>
            <a:pPr>
              <a:spcBef>
                <a:spcPts val="200"/>
              </a:spcBef>
              <a:spcAft>
                <a:spcPts val="200"/>
              </a:spcAft>
            </a:pPr>
            <a:r>
              <a:rPr lang="de-DE" sz="2000" dirty="0">
                <a:effectLst/>
                <a:ea typeface="Times New Roman" panose="02020603050405020304" pitchFamily="18" charset="0"/>
                <a:cs typeface="Times New Roman" panose="02020603050405020304" pitchFamily="18" charset="0"/>
              </a:rPr>
              <a:t>Sachkonto 36210 bei einer verbindlichen Kollekte </a:t>
            </a:r>
          </a:p>
          <a:p>
            <a:pPr marL="0" indent="0">
              <a:spcBef>
                <a:spcPts val="200"/>
              </a:spcBef>
              <a:spcAft>
                <a:spcPts val="200"/>
              </a:spcAft>
              <a:buNone/>
            </a:pPr>
            <a:endParaRPr lang="de-DE" sz="2000" dirty="0">
              <a:effectLst/>
              <a:ea typeface="Times New Roman" panose="02020603050405020304" pitchFamily="18" charset="0"/>
              <a:cs typeface="Times New Roman" panose="02020603050405020304" pitchFamily="18" charset="0"/>
            </a:endParaRPr>
          </a:p>
          <a:p>
            <a:pPr>
              <a:spcBef>
                <a:spcPts val="200"/>
              </a:spcBef>
              <a:spcAft>
                <a:spcPts val="200"/>
              </a:spcAft>
            </a:pPr>
            <a:r>
              <a:rPr lang="de-DE" sz="2000" dirty="0">
                <a:effectLst/>
                <a:ea typeface="Times New Roman" panose="02020603050405020304" pitchFamily="18" charset="0"/>
                <a:cs typeface="Times New Roman" panose="02020603050405020304" pitchFamily="18" charset="0"/>
              </a:rPr>
              <a:t>Sachkonto 36211 bei den freien Kollekten </a:t>
            </a:r>
          </a:p>
          <a:p>
            <a:pPr marL="0" indent="0">
              <a:spcBef>
                <a:spcPts val="200"/>
              </a:spcBef>
              <a:spcAft>
                <a:spcPts val="200"/>
              </a:spcAft>
              <a:buNone/>
            </a:pPr>
            <a:endParaRPr lang="de-DE" sz="2000" dirty="0">
              <a:effectLst/>
              <a:ea typeface="Times New Roman" panose="02020603050405020304" pitchFamily="18" charset="0"/>
              <a:cs typeface="Times New Roman" panose="02020603050405020304" pitchFamily="18" charset="0"/>
            </a:endParaRPr>
          </a:p>
          <a:p>
            <a:r>
              <a:rPr lang="de-DE" sz="2000" dirty="0">
                <a:effectLst/>
                <a:ea typeface="Times New Roman" panose="02020603050405020304" pitchFamily="18" charset="0"/>
                <a:cs typeface="Times New Roman" panose="02020603050405020304" pitchFamily="18" charset="0"/>
              </a:rPr>
              <a:t>Sachkonto 46300 bei Kollekten für die eigene Gemeinde (dann auch Kostenstelle und Rechtsträger eintragen)</a:t>
            </a:r>
            <a:endParaRPr lang="de-DE" sz="2000" dirty="0"/>
          </a:p>
          <a:p>
            <a:endParaRPr lang="de-DE" sz="2000" dirty="0"/>
          </a:p>
          <a:p>
            <a:endParaRPr lang="de-DE" sz="2000" dirty="0"/>
          </a:p>
        </p:txBody>
      </p:sp>
    </p:spTree>
    <p:extLst>
      <p:ext uri="{BB962C8B-B14F-4D97-AF65-F5344CB8AC3E}">
        <p14:creationId xmlns:p14="http://schemas.microsoft.com/office/powerpoint/2010/main" val="156023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err="1">
                <a:solidFill>
                  <a:schemeClr val="bg1"/>
                </a:solidFill>
                <a:latin typeface="Arial" pitchFamily="34" charset="0"/>
                <a:cs typeface="Arial" pitchFamily="34" charset="0"/>
              </a:rPr>
              <a:t>Kollektenablauf</a:t>
            </a:r>
            <a:endParaRPr lang="de-DE" sz="2000" dirty="0">
              <a:solidFill>
                <a:schemeClr val="bg1"/>
              </a:solidFill>
              <a:latin typeface="Arial" pitchFamily="34" charset="0"/>
              <a:cs typeface="Arial" pitchFamily="34" charset="0"/>
            </a:endParaRP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6</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
        <p:nvSpPr>
          <p:cNvPr id="8" name="Inhaltsplatzhalter 7">
            <a:extLst>
              <a:ext uri="{FF2B5EF4-FFF2-40B4-BE49-F238E27FC236}">
                <a16:creationId xmlns:a16="http://schemas.microsoft.com/office/drawing/2014/main" id="{8769C727-9C38-422C-84B3-78A95A5C51C6}"/>
              </a:ext>
            </a:extLst>
          </p:cNvPr>
          <p:cNvSpPr>
            <a:spLocks noGrp="1"/>
          </p:cNvSpPr>
          <p:nvPr>
            <p:ph idx="1"/>
          </p:nvPr>
        </p:nvSpPr>
        <p:spPr/>
        <p:txBody>
          <a:bodyPr>
            <a:normAutofit/>
          </a:bodyPr>
          <a:lstStyle/>
          <a:p>
            <a:pPr>
              <a:spcBef>
                <a:spcPts val="200"/>
              </a:spcBef>
              <a:spcAft>
                <a:spcPts val="200"/>
              </a:spcAft>
            </a:pPr>
            <a:r>
              <a:rPr lang="de-DE" sz="2000" dirty="0">
                <a:effectLst/>
                <a:ea typeface="Times New Roman" panose="02020603050405020304" pitchFamily="18" charset="0"/>
                <a:cs typeface="Times New Roman" panose="02020603050405020304" pitchFamily="18" charset="0"/>
              </a:rPr>
              <a:t>Geld in die Barkasse einzahlen</a:t>
            </a:r>
          </a:p>
          <a:p>
            <a:pPr>
              <a:spcBef>
                <a:spcPts val="200"/>
              </a:spcBef>
              <a:spcAft>
                <a:spcPts val="200"/>
              </a:spcAft>
            </a:pPr>
            <a:endParaRPr lang="de-DE" sz="2000" dirty="0">
              <a:effectLst/>
              <a:ea typeface="Times New Roman" panose="02020603050405020304" pitchFamily="18" charset="0"/>
              <a:cs typeface="Times New Roman" panose="02020603050405020304" pitchFamily="18" charset="0"/>
            </a:endParaRPr>
          </a:p>
          <a:p>
            <a:pPr>
              <a:spcBef>
                <a:spcPts val="200"/>
              </a:spcBef>
              <a:spcAft>
                <a:spcPts val="200"/>
              </a:spcAft>
            </a:pPr>
            <a:r>
              <a:rPr lang="de-DE" sz="2000" dirty="0">
                <a:effectLst/>
                <a:ea typeface="Times New Roman" panose="02020603050405020304" pitchFamily="18" charset="0"/>
                <a:cs typeface="Times New Roman" panose="02020603050405020304" pitchFamily="18" charset="0"/>
              </a:rPr>
              <a:t>Kollekte in Navision erfassen - aussagekräftiger Buchungstext, z.B. „Kollekte vom 9.6.2024“ – Belegdatum muss korrekt sein (das Datum des tatsächlichen Kasseneingangs oder – ausgangs, also der Tag, an dem man das Geld „in der Hand hatte“, um es reinzulegen, nicht der Tag, wo die Kollekte gesammelt wurde)</a:t>
            </a:r>
          </a:p>
          <a:p>
            <a:pPr marL="0" indent="0">
              <a:spcBef>
                <a:spcPts val="200"/>
              </a:spcBef>
              <a:spcAft>
                <a:spcPts val="200"/>
              </a:spcAft>
              <a:buNone/>
            </a:pPr>
            <a:endParaRPr lang="de-DE" sz="2000" dirty="0">
              <a:effectLst/>
              <a:ea typeface="Times New Roman" panose="02020603050405020304" pitchFamily="18" charset="0"/>
              <a:cs typeface="Times New Roman" panose="02020603050405020304" pitchFamily="18" charset="0"/>
            </a:endParaRPr>
          </a:p>
          <a:p>
            <a:r>
              <a:rPr lang="de-DE" sz="2000" dirty="0">
                <a:effectLst/>
                <a:ea typeface="Times New Roman" panose="02020603050405020304" pitchFamily="18" charset="0"/>
                <a:cs typeface="Times New Roman" panose="02020603050405020304" pitchFamily="18" charset="0"/>
              </a:rPr>
              <a:t>Rechtsträger (z.B. Normalhaushalt) in Navision eintragen</a:t>
            </a:r>
          </a:p>
          <a:p>
            <a:endParaRPr lang="de-DE" sz="2000" dirty="0">
              <a:cs typeface="Times New Roman" panose="02020603050405020304" pitchFamily="18" charset="0"/>
            </a:endParaRPr>
          </a:p>
          <a:p>
            <a:r>
              <a:rPr lang="de-DE" sz="2000" dirty="0">
                <a:effectLst/>
                <a:ea typeface="Times New Roman" panose="02020603050405020304" pitchFamily="18" charset="0"/>
                <a:cs typeface="Times New Roman" panose="02020603050405020304" pitchFamily="18" charset="0"/>
              </a:rPr>
              <a:t>Belegnummer aus Navision auf den Beleg schreiben</a:t>
            </a:r>
            <a:endParaRPr lang="de-DE" sz="2000" dirty="0"/>
          </a:p>
          <a:p>
            <a:endParaRPr lang="de-DE" sz="2000" dirty="0"/>
          </a:p>
        </p:txBody>
      </p:sp>
    </p:spTree>
    <p:extLst>
      <p:ext uri="{BB962C8B-B14F-4D97-AF65-F5344CB8AC3E}">
        <p14:creationId xmlns:p14="http://schemas.microsoft.com/office/powerpoint/2010/main" val="354378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err="1">
                <a:solidFill>
                  <a:schemeClr val="bg1"/>
                </a:solidFill>
                <a:latin typeface="Arial" pitchFamily="34" charset="0"/>
                <a:cs typeface="Arial" pitchFamily="34" charset="0"/>
              </a:rPr>
              <a:t>Kollektenablauf</a:t>
            </a:r>
            <a:r>
              <a:rPr lang="de-DE" sz="2000" dirty="0">
                <a:solidFill>
                  <a:schemeClr val="bg1"/>
                </a:solidFill>
                <a:latin typeface="Arial" pitchFamily="34" charset="0"/>
                <a:cs typeface="Arial" pitchFamily="34" charset="0"/>
              </a:rPr>
              <a:t> / verbindliche Kollekte</a:t>
            </a: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7</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
        <p:nvSpPr>
          <p:cNvPr id="8" name="Inhaltsplatzhalter 7">
            <a:extLst>
              <a:ext uri="{FF2B5EF4-FFF2-40B4-BE49-F238E27FC236}">
                <a16:creationId xmlns:a16="http://schemas.microsoft.com/office/drawing/2014/main" id="{8769C727-9C38-422C-84B3-78A95A5C51C6}"/>
              </a:ext>
            </a:extLst>
          </p:cNvPr>
          <p:cNvSpPr>
            <a:spLocks noGrp="1"/>
          </p:cNvSpPr>
          <p:nvPr>
            <p:ph idx="1"/>
          </p:nvPr>
        </p:nvSpPr>
        <p:spPr/>
        <p:txBody>
          <a:bodyPr>
            <a:normAutofit/>
          </a:bodyPr>
          <a:lstStyle/>
          <a:p>
            <a:pPr>
              <a:spcBef>
                <a:spcPts val="200"/>
              </a:spcBef>
              <a:spcAft>
                <a:spcPts val="200"/>
              </a:spcAft>
            </a:pPr>
            <a:r>
              <a:rPr lang="de-DE" sz="2000" dirty="0">
                <a:effectLst/>
                <a:ea typeface="Times New Roman" panose="02020603050405020304" pitchFamily="18" charset="0"/>
                <a:cs typeface="Times New Roman" panose="02020603050405020304" pitchFamily="18" charset="0"/>
              </a:rPr>
              <a:t>vom Gemeindekonto den </a:t>
            </a:r>
            <a:r>
              <a:rPr lang="de-DE" sz="2000" dirty="0" err="1">
                <a:effectLst/>
                <a:ea typeface="Times New Roman" panose="02020603050405020304" pitchFamily="18" charset="0"/>
                <a:cs typeface="Times New Roman" panose="02020603050405020304" pitchFamily="18" charset="0"/>
              </a:rPr>
              <a:t>Kollektenbetrag</a:t>
            </a:r>
            <a:r>
              <a:rPr lang="de-DE" sz="2000" dirty="0">
                <a:effectLst/>
                <a:ea typeface="Times New Roman" panose="02020603050405020304" pitchFamily="18" charset="0"/>
                <a:cs typeface="Times New Roman" panose="02020603050405020304" pitchFamily="18" charset="0"/>
              </a:rPr>
              <a:t> entweder an das </a:t>
            </a:r>
            <a:r>
              <a:rPr lang="de-DE" sz="2000" dirty="0" err="1">
                <a:effectLst/>
                <a:ea typeface="Times New Roman" panose="02020603050405020304" pitchFamily="18" charset="0"/>
                <a:cs typeface="Times New Roman" panose="02020603050405020304" pitchFamily="18" charset="0"/>
              </a:rPr>
              <a:t>Kollektenkonto</a:t>
            </a:r>
            <a:r>
              <a:rPr lang="de-DE" sz="2000" dirty="0">
                <a:effectLst/>
                <a:ea typeface="Times New Roman" panose="02020603050405020304" pitchFamily="18" charset="0"/>
                <a:cs typeface="Times New Roman" panose="02020603050405020304" pitchFamily="18" charset="0"/>
              </a:rPr>
              <a:t> der Propstei (verbindliche Kollekten – am Ende des Monats, spätestens bis zum 10. des Folgemonats) oder an den </a:t>
            </a:r>
            <a:r>
              <a:rPr lang="de-DE" sz="2000" dirty="0" err="1">
                <a:effectLst/>
                <a:ea typeface="Times New Roman" panose="02020603050405020304" pitchFamily="18" charset="0"/>
                <a:cs typeface="Times New Roman" panose="02020603050405020304" pitchFamily="18" charset="0"/>
              </a:rPr>
              <a:t>Kollektenempfänger</a:t>
            </a:r>
            <a:r>
              <a:rPr lang="de-DE" sz="2000" dirty="0">
                <a:effectLst/>
                <a:ea typeface="Times New Roman" panose="02020603050405020304" pitchFamily="18" charset="0"/>
                <a:cs typeface="Times New Roman" panose="02020603050405020304" pitchFamily="18" charset="0"/>
              </a:rPr>
              <a:t> (freie Kollekten innerhalb von 6 Wochen) überweisen – aussagekräftigen Buchungstext verwenden – bei mehreren Kollekten in einer Überweisung bitte die jeweiligen Sammeltage und </a:t>
            </a:r>
            <a:r>
              <a:rPr lang="de-DE" sz="2000" dirty="0" err="1">
                <a:effectLst/>
                <a:ea typeface="Times New Roman" panose="02020603050405020304" pitchFamily="18" charset="0"/>
                <a:cs typeface="Times New Roman" panose="02020603050405020304" pitchFamily="18" charset="0"/>
              </a:rPr>
              <a:t>Kollektenbeträge</a:t>
            </a:r>
            <a:r>
              <a:rPr lang="de-DE" sz="2000" dirty="0">
                <a:effectLst/>
                <a:ea typeface="Times New Roman" panose="02020603050405020304" pitchFamily="18" charset="0"/>
                <a:cs typeface="Times New Roman" panose="02020603050405020304" pitchFamily="18" charset="0"/>
              </a:rPr>
              <a:t> im Verwendungszweck erfassen</a:t>
            </a:r>
          </a:p>
          <a:p>
            <a:pPr>
              <a:spcBef>
                <a:spcPts val="200"/>
              </a:spcBef>
              <a:spcAft>
                <a:spcPts val="200"/>
              </a:spcAft>
            </a:pPr>
            <a:endParaRPr lang="de-DE" sz="1800" dirty="0">
              <a:latin typeface="Arial" panose="020B0604020202020204" pitchFamily="34" charset="0"/>
              <a:cs typeface="Times New Roman" panose="02020603050405020304" pitchFamily="18" charset="0"/>
            </a:endParaRPr>
          </a:p>
          <a:p>
            <a:pPr>
              <a:spcBef>
                <a:spcPts val="200"/>
              </a:spcBef>
              <a:spcAft>
                <a:spcPts val="200"/>
              </a:spcAft>
            </a:pPr>
            <a:endParaRPr lang="de-DE" sz="2000" dirty="0"/>
          </a:p>
        </p:txBody>
      </p:sp>
      <p:pic>
        <p:nvPicPr>
          <p:cNvPr id="9" name="Grafik 8">
            <a:extLst>
              <a:ext uri="{FF2B5EF4-FFF2-40B4-BE49-F238E27FC236}">
                <a16:creationId xmlns:a16="http://schemas.microsoft.com/office/drawing/2014/main" id="{BCA9AE0A-89C1-4029-9A6A-B86FF530B06B}"/>
              </a:ext>
            </a:extLst>
          </p:cNvPr>
          <p:cNvPicPr>
            <a:picLocks noChangeAspect="1"/>
          </p:cNvPicPr>
          <p:nvPr/>
        </p:nvPicPr>
        <p:blipFill>
          <a:blip r:embed="rId3"/>
          <a:stretch>
            <a:fillRect/>
          </a:stretch>
        </p:blipFill>
        <p:spPr>
          <a:xfrm>
            <a:off x="1538681" y="4143219"/>
            <a:ext cx="6087325" cy="1114581"/>
          </a:xfrm>
          <a:prstGeom prst="rect">
            <a:avLst/>
          </a:prstGeom>
        </p:spPr>
      </p:pic>
    </p:spTree>
    <p:extLst>
      <p:ext uri="{BB962C8B-B14F-4D97-AF65-F5344CB8AC3E}">
        <p14:creationId xmlns:p14="http://schemas.microsoft.com/office/powerpoint/2010/main" val="38158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err="1">
                <a:solidFill>
                  <a:schemeClr val="bg1"/>
                </a:solidFill>
                <a:latin typeface="Arial" pitchFamily="34" charset="0"/>
                <a:cs typeface="Arial" pitchFamily="34" charset="0"/>
              </a:rPr>
              <a:t>Kollektenablauf</a:t>
            </a:r>
            <a:r>
              <a:rPr lang="de-DE" sz="2000" dirty="0">
                <a:solidFill>
                  <a:schemeClr val="bg1"/>
                </a:solidFill>
                <a:latin typeface="Arial" pitchFamily="34" charset="0"/>
                <a:cs typeface="Arial" pitchFamily="34" charset="0"/>
              </a:rPr>
              <a:t> / verbindliche Kollekte</a:t>
            </a: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8</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
        <p:nvSpPr>
          <p:cNvPr id="8" name="Inhaltsplatzhalter 7">
            <a:extLst>
              <a:ext uri="{FF2B5EF4-FFF2-40B4-BE49-F238E27FC236}">
                <a16:creationId xmlns:a16="http://schemas.microsoft.com/office/drawing/2014/main" id="{8769C727-9C38-422C-84B3-78A95A5C51C6}"/>
              </a:ext>
            </a:extLst>
          </p:cNvPr>
          <p:cNvSpPr>
            <a:spLocks noGrp="1"/>
          </p:cNvSpPr>
          <p:nvPr>
            <p:ph idx="1"/>
          </p:nvPr>
        </p:nvSpPr>
        <p:spPr/>
        <p:txBody>
          <a:bodyPr>
            <a:normAutofit/>
          </a:bodyPr>
          <a:lstStyle/>
          <a:p>
            <a:pPr lvl="0"/>
            <a:r>
              <a:rPr lang="de-DE" sz="2000" b="1" dirty="0">
                <a:effectLst/>
                <a:ea typeface="Times New Roman" panose="02020603050405020304" pitchFamily="18" charset="0"/>
                <a:cs typeface="Times New Roman" panose="02020603050405020304" pitchFamily="18" charset="0"/>
              </a:rPr>
              <a:t>zur Überweisung </a:t>
            </a:r>
            <a:r>
              <a:rPr lang="de-DE" sz="2000" dirty="0"/>
              <a:t>der verbindlichen Kollekten an das Propsteibüro das Formular “Beleg Überweisung verbindliche Kollekten (Name der Propstei)“ ausfüllen und als Beleg für die entsprechende Überweisung über das Gemeindekonto verwenden (auch hier muss wieder der Anweisungsstempel ausgefüllt und die Buchungsnummer aus Navision eingetragen werden)</a:t>
            </a:r>
          </a:p>
          <a:p>
            <a:pPr marL="0" lvl="0" indent="0">
              <a:spcBef>
                <a:spcPts val="200"/>
              </a:spcBef>
              <a:spcAft>
                <a:spcPts val="200"/>
              </a:spcAft>
              <a:buNone/>
            </a:pPr>
            <a:endParaRPr lang="de-DE"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018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2618"/>
            <a:ext cx="8229600" cy="880052"/>
          </a:xfrm>
          <a:solidFill>
            <a:srgbClr val="410157"/>
          </a:solidFill>
        </p:spPr>
        <p:txBody>
          <a:bodyPr>
            <a:normAutofit/>
          </a:bodyPr>
          <a:lstStyle/>
          <a:p>
            <a:pPr algn="l"/>
            <a:r>
              <a:rPr lang="de-DE" sz="2000" dirty="0" err="1">
                <a:solidFill>
                  <a:schemeClr val="bg1"/>
                </a:solidFill>
                <a:latin typeface="Arial" pitchFamily="34" charset="0"/>
                <a:cs typeface="Arial" pitchFamily="34" charset="0"/>
              </a:rPr>
              <a:t>Kollektenablauf</a:t>
            </a:r>
            <a:r>
              <a:rPr lang="de-DE" sz="2000" dirty="0">
                <a:solidFill>
                  <a:schemeClr val="bg1"/>
                </a:solidFill>
                <a:latin typeface="Arial" pitchFamily="34" charset="0"/>
                <a:cs typeface="Arial" pitchFamily="34" charset="0"/>
              </a:rPr>
              <a:t> / verbindliche Kollekte</a:t>
            </a:r>
          </a:p>
        </p:txBody>
      </p:sp>
      <p:cxnSp>
        <p:nvCxnSpPr>
          <p:cNvPr id="16" name="Gerade Verbindung 15"/>
          <p:cNvCxnSpPr/>
          <p:nvPr/>
        </p:nvCxnSpPr>
        <p:spPr>
          <a:xfrm>
            <a:off x="467544" y="6237312"/>
            <a:ext cx="8208912" cy="0"/>
          </a:xfrm>
          <a:prstGeom prst="line">
            <a:avLst/>
          </a:prstGeom>
          <a:ln>
            <a:solidFill>
              <a:srgbClr val="73BAFF"/>
            </a:solidFill>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67544" y="6381328"/>
            <a:ext cx="8208912" cy="276999"/>
          </a:xfrm>
          <a:prstGeom prst="rect">
            <a:avLst/>
          </a:prstGeom>
          <a:noFill/>
        </p:spPr>
        <p:txBody>
          <a:bodyPr wrap="square" rtlCol="0">
            <a:spAutoFit/>
          </a:bodyPr>
          <a:lstStyle/>
          <a:p>
            <a:r>
              <a:rPr lang="de-DE" sz="1200" dirty="0">
                <a:latin typeface="Arial" pitchFamily="34" charset="0"/>
                <a:cs typeface="Arial" pitchFamily="34" charset="0"/>
              </a:rPr>
              <a:t>						</a:t>
            </a:r>
          </a:p>
        </p:txBody>
      </p:sp>
      <p:sp>
        <p:nvSpPr>
          <p:cNvPr id="5" name="Foliennummernplatzhalter 4"/>
          <p:cNvSpPr>
            <a:spLocks noGrp="1"/>
          </p:cNvSpPr>
          <p:nvPr>
            <p:ph type="sldNum" sz="quarter" idx="12"/>
          </p:nvPr>
        </p:nvSpPr>
        <p:spPr/>
        <p:txBody>
          <a:bodyPr/>
          <a:lstStyle/>
          <a:p>
            <a:fld id="{6C6AE60A-B69C-4790-82F7-3882EDF23186}" type="slidenum">
              <a:rPr lang="de-DE" smtClean="0"/>
              <a:t>9</a:t>
            </a:fld>
            <a:endParaRPr lang="de-DE"/>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2767" y="298088"/>
            <a:ext cx="3384377" cy="749111"/>
          </a:xfrm>
          <a:prstGeom prst="rect">
            <a:avLst/>
          </a:prstGeom>
        </p:spPr>
      </p:pic>
      <p:sp>
        <p:nvSpPr>
          <p:cNvPr id="4" name="Inhaltsplatzhalter 3">
            <a:extLst>
              <a:ext uri="{FF2B5EF4-FFF2-40B4-BE49-F238E27FC236}">
                <a16:creationId xmlns:a16="http://schemas.microsoft.com/office/drawing/2014/main" id="{B6436938-9BA3-4842-B5E7-2A6A590B7CBA}"/>
              </a:ext>
            </a:extLst>
          </p:cNvPr>
          <p:cNvSpPr>
            <a:spLocks noGrp="1"/>
          </p:cNvSpPr>
          <p:nvPr>
            <p:ph idx="1"/>
          </p:nvPr>
        </p:nvSpPr>
        <p:spPr/>
        <p:txBody>
          <a:bodyPr/>
          <a:lstStyle/>
          <a:p>
            <a:pPr marL="0" indent="0">
              <a:buNone/>
            </a:pPr>
            <a:endParaRPr lang="de-DE" dirty="0"/>
          </a:p>
        </p:txBody>
      </p:sp>
      <p:pic>
        <p:nvPicPr>
          <p:cNvPr id="8" name="Grafik 7">
            <a:extLst>
              <a:ext uri="{FF2B5EF4-FFF2-40B4-BE49-F238E27FC236}">
                <a16:creationId xmlns:a16="http://schemas.microsoft.com/office/drawing/2014/main" id="{4EAFD412-7454-4B84-9C94-E06199575009}"/>
              </a:ext>
            </a:extLst>
          </p:cNvPr>
          <p:cNvPicPr>
            <a:picLocks noChangeAspect="1"/>
          </p:cNvPicPr>
          <p:nvPr/>
        </p:nvPicPr>
        <p:blipFill>
          <a:blip r:embed="rId3"/>
          <a:stretch>
            <a:fillRect/>
          </a:stretch>
        </p:blipFill>
        <p:spPr>
          <a:xfrm>
            <a:off x="3501462" y="1916832"/>
            <a:ext cx="2894829" cy="4089040"/>
          </a:xfrm>
          <a:prstGeom prst="rect">
            <a:avLst/>
          </a:prstGeom>
        </p:spPr>
      </p:pic>
    </p:spTree>
    <p:extLst>
      <p:ext uri="{BB962C8B-B14F-4D97-AF65-F5344CB8AC3E}">
        <p14:creationId xmlns:p14="http://schemas.microsoft.com/office/powerpoint/2010/main" val="85127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517</Words>
  <Application>Microsoft Office PowerPoint</Application>
  <PresentationFormat>Bildschirmpräsentation (4:3)</PresentationFormat>
  <Paragraphs>79</Paragraphs>
  <Slides>12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12</vt:i4>
      </vt:variant>
    </vt:vector>
  </HeadingPairs>
  <TitlesOfParts>
    <vt:vector size="15" baseType="lpstr">
      <vt:lpstr>Arial</vt:lpstr>
      <vt:lpstr>Calibri</vt:lpstr>
      <vt:lpstr>Larissa-Design</vt:lpstr>
      <vt:lpstr>Verwaltungsfortbildung Gemeindebüros  Bereich Finanzen Kollekten</vt:lpstr>
      <vt:lpstr>Kollekten</vt:lpstr>
      <vt:lpstr>Kollekten</vt:lpstr>
      <vt:lpstr>Kollektenablauf</vt:lpstr>
      <vt:lpstr>Kollektenablauf </vt:lpstr>
      <vt:lpstr>Kollektenablauf</vt:lpstr>
      <vt:lpstr>Kollektenablauf / verbindliche Kollekte</vt:lpstr>
      <vt:lpstr>Kollektenablauf / verbindliche Kollekte</vt:lpstr>
      <vt:lpstr>Kollektenablauf / verbindliche Kollekte</vt:lpstr>
      <vt:lpstr>Kollektenablauf / freie Kollekte</vt:lpstr>
      <vt:lpstr>Standard Kollekten</vt:lpstr>
      <vt:lpstr>Abschluss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dv</dc:creator>
  <cp:lastModifiedBy>smaier</cp:lastModifiedBy>
  <cp:revision>64</cp:revision>
  <cp:lastPrinted>2012-10-12T11:56:46Z</cp:lastPrinted>
  <dcterms:modified xsi:type="dcterms:W3CDTF">2024-08-12T06:48:26Z</dcterms:modified>
</cp:coreProperties>
</file>